
<file path=[Content_Types].xml><?xml version="1.0" encoding="utf-8"?>
<Types xmlns="http://schemas.openxmlformats.org/package/2006/content-types">
  <Default Extension="emf" ContentType="image/x-emf"/>
  <Override PartName="/docProps/core.xml" ContentType="application/vnd.openxmlformats-package.core-properties+xml"/>
  <Override PartName="/ppt/slideLayouts/slideLayout6.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3"/>
  </p:notesMasterIdLst>
  <p:handoutMasterIdLst>
    <p:handoutMasterId r:id="rId4"/>
  </p:handoutMasterIdLst>
  <p:sldIdLst>
    <p:sldId id="262" r:id="rId2"/>
  </p:sldIdLst>
  <p:sldSz cx="43891200" cy="21945600"/>
  <p:notesSz cx="7010400" cy="9296400"/>
  <p:defaultTextStyle>
    <a:defPPr>
      <a:defRPr lang="en-US"/>
    </a:defPPr>
    <a:lvl1pPr algn="ctr" rtl="0" eaLnBrk="0" fontAlgn="base" hangingPunct="0">
      <a:spcBef>
        <a:spcPct val="0"/>
      </a:spcBef>
      <a:spcAft>
        <a:spcPct val="0"/>
      </a:spcAft>
      <a:defRPr sz="3200" kern="1200">
        <a:solidFill>
          <a:srgbClr val="002F5D"/>
        </a:solidFill>
        <a:latin typeface="Times New Roman" pitchFamily="-1" charset="0"/>
        <a:ea typeface="ＭＳ Ｐゴシック" pitchFamily="-1" charset="-128"/>
        <a:cs typeface="ＭＳ Ｐゴシック" pitchFamily="-1" charset="-128"/>
      </a:defRPr>
    </a:lvl1pPr>
    <a:lvl2pPr marL="457200" algn="ctr" rtl="0" eaLnBrk="0" fontAlgn="base" hangingPunct="0">
      <a:spcBef>
        <a:spcPct val="0"/>
      </a:spcBef>
      <a:spcAft>
        <a:spcPct val="0"/>
      </a:spcAft>
      <a:defRPr sz="3200" kern="1200">
        <a:solidFill>
          <a:srgbClr val="002F5D"/>
        </a:solidFill>
        <a:latin typeface="Times New Roman" pitchFamily="-1" charset="0"/>
        <a:ea typeface="ＭＳ Ｐゴシック" pitchFamily="-1" charset="-128"/>
        <a:cs typeface="ＭＳ Ｐゴシック" pitchFamily="-1" charset="-128"/>
      </a:defRPr>
    </a:lvl2pPr>
    <a:lvl3pPr marL="914400" algn="ctr" rtl="0" eaLnBrk="0" fontAlgn="base" hangingPunct="0">
      <a:spcBef>
        <a:spcPct val="0"/>
      </a:spcBef>
      <a:spcAft>
        <a:spcPct val="0"/>
      </a:spcAft>
      <a:defRPr sz="3200" kern="1200">
        <a:solidFill>
          <a:srgbClr val="002F5D"/>
        </a:solidFill>
        <a:latin typeface="Times New Roman" pitchFamily="-1" charset="0"/>
        <a:ea typeface="ＭＳ Ｐゴシック" pitchFamily="-1" charset="-128"/>
        <a:cs typeface="ＭＳ Ｐゴシック" pitchFamily="-1" charset="-128"/>
      </a:defRPr>
    </a:lvl3pPr>
    <a:lvl4pPr marL="1371600" algn="ctr" rtl="0" eaLnBrk="0" fontAlgn="base" hangingPunct="0">
      <a:spcBef>
        <a:spcPct val="0"/>
      </a:spcBef>
      <a:spcAft>
        <a:spcPct val="0"/>
      </a:spcAft>
      <a:defRPr sz="3200" kern="1200">
        <a:solidFill>
          <a:srgbClr val="002F5D"/>
        </a:solidFill>
        <a:latin typeface="Times New Roman" pitchFamily="-1" charset="0"/>
        <a:ea typeface="ＭＳ Ｐゴシック" pitchFamily="-1" charset="-128"/>
        <a:cs typeface="ＭＳ Ｐゴシック" pitchFamily="-1" charset="-128"/>
      </a:defRPr>
    </a:lvl4pPr>
    <a:lvl5pPr marL="1828800" algn="ctr" rtl="0" eaLnBrk="0" fontAlgn="base" hangingPunct="0">
      <a:spcBef>
        <a:spcPct val="0"/>
      </a:spcBef>
      <a:spcAft>
        <a:spcPct val="0"/>
      </a:spcAft>
      <a:defRPr sz="3200" kern="1200">
        <a:solidFill>
          <a:srgbClr val="002F5D"/>
        </a:solidFill>
        <a:latin typeface="Times New Roman" pitchFamily="-1" charset="0"/>
        <a:ea typeface="ＭＳ Ｐゴシック" pitchFamily="-1" charset="-128"/>
        <a:cs typeface="ＭＳ Ｐゴシック" pitchFamily="-1" charset="-128"/>
      </a:defRPr>
    </a:lvl5pPr>
    <a:lvl6pPr marL="2286000" algn="l" defTabSz="457200" rtl="0" eaLnBrk="1" latinLnBrk="0" hangingPunct="1">
      <a:defRPr sz="3200" kern="1200">
        <a:solidFill>
          <a:srgbClr val="002F5D"/>
        </a:solidFill>
        <a:latin typeface="Times New Roman" pitchFamily="-1" charset="0"/>
        <a:ea typeface="ＭＳ Ｐゴシック" pitchFamily="-1" charset="-128"/>
        <a:cs typeface="ＭＳ Ｐゴシック" pitchFamily="-1" charset="-128"/>
      </a:defRPr>
    </a:lvl6pPr>
    <a:lvl7pPr marL="2743200" algn="l" defTabSz="457200" rtl="0" eaLnBrk="1" latinLnBrk="0" hangingPunct="1">
      <a:defRPr sz="3200" kern="1200">
        <a:solidFill>
          <a:srgbClr val="002F5D"/>
        </a:solidFill>
        <a:latin typeface="Times New Roman" pitchFamily="-1" charset="0"/>
        <a:ea typeface="ＭＳ Ｐゴシック" pitchFamily="-1" charset="-128"/>
        <a:cs typeface="ＭＳ Ｐゴシック" pitchFamily="-1" charset="-128"/>
      </a:defRPr>
    </a:lvl7pPr>
    <a:lvl8pPr marL="3200400" algn="l" defTabSz="457200" rtl="0" eaLnBrk="1" latinLnBrk="0" hangingPunct="1">
      <a:defRPr sz="3200" kern="1200">
        <a:solidFill>
          <a:srgbClr val="002F5D"/>
        </a:solidFill>
        <a:latin typeface="Times New Roman" pitchFamily="-1" charset="0"/>
        <a:ea typeface="ＭＳ Ｐゴシック" pitchFamily="-1" charset="-128"/>
        <a:cs typeface="ＭＳ Ｐゴシック" pitchFamily="-1" charset="-128"/>
      </a:defRPr>
    </a:lvl8pPr>
    <a:lvl9pPr marL="3657600" algn="l" defTabSz="457200" rtl="0" eaLnBrk="1" latinLnBrk="0" hangingPunct="1">
      <a:defRPr sz="3200" kern="1200">
        <a:solidFill>
          <a:srgbClr val="002F5D"/>
        </a:solidFill>
        <a:latin typeface="Times New Roman" pitchFamily="-1" charset="0"/>
        <a:ea typeface="ＭＳ Ｐゴシック" pitchFamily="-1" charset="-128"/>
        <a:cs typeface="ＭＳ Ｐゴシック" pitchFamily="-1"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6699"/>
    <a:srgbClr val="006600"/>
    <a:srgbClr val="81ADB5"/>
    <a:srgbClr val="FF9933"/>
    <a:srgbClr val="CC3300"/>
    <a:srgbClr val="002F5D"/>
    <a:srgbClr val="336666"/>
    <a:srgbClr val="99CCCC"/>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5307" autoAdjust="0"/>
  </p:normalViewPr>
  <p:slideViewPr>
    <p:cSldViewPr>
      <p:cViewPr>
        <p:scale>
          <a:sx n="100" d="100"/>
          <a:sy n="100" d="100"/>
        </p:scale>
        <p:origin x="16816" y="9432"/>
      </p:cViewPr>
      <p:guideLst>
        <p:guide orient="horz" pos="18912"/>
        <p:guide orient="horz" pos="2310"/>
        <p:guide orient="horz" pos="13312"/>
        <p:guide orient="horz" pos="2875"/>
        <p:guide orient="horz" pos="11578"/>
        <p:guide pos="-3648"/>
        <p:guide pos="31296"/>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33" d="100"/>
        <a:sy n="33"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27363" cy="485775"/>
          </a:xfrm>
          <a:prstGeom prst="rect">
            <a:avLst/>
          </a:prstGeom>
          <a:noFill/>
          <a:ln>
            <a:noFill/>
          </a:ln>
          <a:extLst/>
        </p:spPr>
        <p:txBody>
          <a:bodyPr vert="horz" wrap="square" lIns="85477" tIns="42741" rIns="85477" bIns="42741" numCol="1" anchor="t" anchorCtr="0" compatLnSpc="1">
            <a:prstTxWarp prst="textNoShape">
              <a:avLst/>
            </a:prstTxWarp>
          </a:bodyPr>
          <a:lstStyle>
            <a:lvl1pPr algn="l" defTabSz="855663">
              <a:defRPr sz="1200" smtClean="0">
                <a:solidFill>
                  <a:schemeClr val="tx1"/>
                </a:solidFill>
                <a:latin typeface="Times New Roman" charset="0"/>
                <a:ea typeface="ＭＳ Ｐゴシック" charset="-128"/>
                <a:cs typeface="+mn-cs"/>
              </a:defRPr>
            </a:lvl1pPr>
          </a:lstStyle>
          <a:p>
            <a:pPr>
              <a:defRPr/>
            </a:pPr>
            <a:endParaRPr lang="en-AU" altLang="en-US"/>
          </a:p>
        </p:txBody>
      </p:sp>
      <p:sp>
        <p:nvSpPr>
          <p:cNvPr id="4099" name="Rectangle 3"/>
          <p:cNvSpPr>
            <a:spLocks noGrp="1" noChangeArrowheads="1"/>
          </p:cNvSpPr>
          <p:nvPr>
            <p:ph type="dt" sz="quarter" idx="1"/>
          </p:nvPr>
        </p:nvSpPr>
        <p:spPr bwMode="auto">
          <a:xfrm>
            <a:off x="3937000" y="0"/>
            <a:ext cx="3100388" cy="485775"/>
          </a:xfrm>
          <a:prstGeom prst="rect">
            <a:avLst/>
          </a:prstGeom>
          <a:noFill/>
          <a:ln>
            <a:noFill/>
          </a:ln>
          <a:extLst/>
        </p:spPr>
        <p:txBody>
          <a:bodyPr vert="horz" wrap="square" lIns="85477" tIns="42741" rIns="85477" bIns="42741" numCol="1" anchor="t" anchorCtr="0" compatLnSpc="1">
            <a:prstTxWarp prst="textNoShape">
              <a:avLst/>
            </a:prstTxWarp>
          </a:bodyPr>
          <a:lstStyle>
            <a:lvl1pPr algn="r" defTabSz="855663">
              <a:defRPr sz="1200" smtClean="0">
                <a:solidFill>
                  <a:schemeClr val="tx1"/>
                </a:solidFill>
                <a:latin typeface="Times New Roman" charset="0"/>
                <a:ea typeface="ＭＳ Ｐゴシック" charset="-128"/>
                <a:cs typeface="+mn-cs"/>
              </a:defRPr>
            </a:lvl1pPr>
          </a:lstStyle>
          <a:p>
            <a:pPr>
              <a:defRPr/>
            </a:pPr>
            <a:endParaRPr lang="en-AU" altLang="en-US"/>
          </a:p>
        </p:txBody>
      </p:sp>
      <p:sp>
        <p:nvSpPr>
          <p:cNvPr id="4100" name="Rectangle 4"/>
          <p:cNvSpPr>
            <a:spLocks noGrp="1" noChangeArrowheads="1"/>
          </p:cNvSpPr>
          <p:nvPr>
            <p:ph type="ftr" sz="quarter" idx="2"/>
          </p:nvPr>
        </p:nvSpPr>
        <p:spPr bwMode="auto">
          <a:xfrm>
            <a:off x="0" y="8832850"/>
            <a:ext cx="3027363" cy="485775"/>
          </a:xfrm>
          <a:prstGeom prst="rect">
            <a:avLst/>
          </a:prstGeom>
          <a:noFill/>
          <a:ln>
            <a:noFill/>
          </a:ln>
          <a:extLst/>
        </p:spPr>
        <p:txBody>
          <a:bodyPr vert="horz" wrap="square" lIns="85477" tIns="42741" rIns="85477" bIns="42741" numCol="1" anchor="b" anchorCtr="0" compatLnSpc="1">
            <a:prstTxWarp prst="textNoShape">
              <a:avLst/>
            </a:prstTxWarp>
          </a:bodyPr>
          <a:lstStyle>
            <a:lvl1pPr algn="l" defTabSz="855663">
              <a:defRPr sz="1200" smtClean="0">
                <a:solidFill>
                  <a:schemeClr val="tx1"/>
                </a:solidFill>
                <a:latin typeface="Times New Roman" charset="0"/>
                <a:ea typeface="ＭＳ Ｐゴシック" charset="-128"/>
                <a:cs typeface="+mn-cs"/>
              </a:defRPr>
            </a:lvl1pPr>
          </a:lstStyle>
          <a:p>
            <a:pPr>
              <a:defRPr/>
            </a:pPr>
            <a:endParaRPr lang="en-AU" altLang="en-US"/>
          </a:p>
        </p:txBody>
      </p:sp>
      <p:sp>
        <p:nvSpPr>
          <p:cNvPr id="4101" name="Rectangle 5"/>
          <p:cNvSpPr>
            <a:spLocks noGrp="1" noChangeArrowheads="1"/>
          </p:cNvSpPr>
          <p:nvPr>
            <p:ph type="sldNum" sz="quarter" idx="3"/>
          </p:nvPr>
        </p:nvSpPr>
        <p:spPr bwMode="auto">
          <a:xfrm>
            <a:off x="3937000" y="8832850"/>
            <a:ext cx="3100388" cy="485775"/>
          </a:xfrm>
          <a:prstGeom prst="rect">
            <a:avLst/>
          </a:prstGeom>
          <a:noFill/>
          <a:ln>
            <a:noFill/>
          </a:ln>
          <a:extLst/>
        </p:spPr>
        <p:txBody>
          <a:bodyPr vert="horz" wrap="square" lIns="85477" tIns="42741" rIns="85477" bIns="42741" numCol="1" anchor="b" anchorCtr="0" compatLnSpc="1">
            <a:prstTxWarp prst="textNoShape">
              <a:avLst/>
            </a:prstTxWarp>
          </a:bodyPr>
          <a:lstStyle>
            <a:lvl1pPr algn="r" defTabSz="855663">
              <a:defRPr sz="1200">
                <a:solidFill>
                  <a:schemeClr val="tx1"/>
                </a:solidFill>
              </a:defRPr>
            </a:lvl1pPr>
          </a:lstStyle>
          <a:p>
            <a:fld id="{E1370B6D-20F9-BF40-80DE-8CB397C8F0C4}" type="slidenum">
              <a:rPr lang="en-AU"/>
              <a:pPr/>
              <a:t>‹#›</a:t>
            </a:fld>
            <a:endParaRPr lang="en-A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2934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363" cy="485775"/>
          </a:xfrm>
          <a:prstGeom prst="rect">
            <a:avLst/>
          </a:prstGeom>
          <a:noFill/>
          <a:ln>
            <a:noFill/>
          </a:ln>
          <a:extLst/>
        </p:spPr>
        <p:txBody>
          <a:bodyPr vert="horz" wrap="square" lIns="85477" tIns="42741" rIns="85477" bIns="42741" numCol="1" anchor="t" anchorCtr="0" compatLnSpc="1">
            <a:prstTxWarp prst="textNoShape">
              <a:avLst/>
            </a:prstTxWarp>
          </a:bodyPr>
          <a:lstStyle>
            <a:lvl1pPr algn="l" defTabSz="855663">
              <a:defRPr sz="1200" smtClean="0">
                <a:solidFill>
                  <a:schemeClr val="tx1"/>
                </a:solidFill>
                <a:latin typeface="Times New Roman" charset="0"/>
                <a:ea typeface="ＭＳ Ｐゴシック" charset="-128"/>
                <a:cs typeface="+mn-cs"/>
              </a:defRPr>
            </a:lvl1pPr>
          </a:lstStyle>
          <a:p>
            <a:pPr>
              <a:defRPr/>
            </a:pPr>
            <a:endParaRPr lang="en-AU" altLang="en-US"/>
          </a:p>
        </p:txBody>
      </p:sp>
      <p:sp>
        <p:nvSpPr>
          <p:cNvPr id="3075" name="Rectangle 3"/>
          <p:cNvSpPr>
            <a:spLocks noGrp="1" noChangeArrowheads="1"/>
          </p:cNvSpPr>
          <p:nvPr>
            <p:ph type="dt" idx="1"/>
          </p:nvPr>
        </p:nvSpPr>
        <p:spPr bwMode="auto">
          <a:xfrm>
            <a:off x="3937000" y="0"/>
            <a:ext cx="3100388" cy="485775"/>
          </a:xfrm>
          <a:prstGeom prst="rect">
            <a:avLst/>
          </a:prstGeom>
          <a:noFill/>
          <a:ln>
            <a:noFill/>
          </a:ln>
          <a:extLst/>
        </p:spPr>
        <p:txBody>
          <a:bodyPr vert="horz" wrap="square" lIns="85477" tIns="42741" rIns="85477" bIns="42741" numCol="1" anchor="t" anchorCtr="0" compatLnSpc="1">
            <a:prstTxWarp prst="textNoShape">
              <a:avLst/>
            </a:prstTxWarp>
          </a:bodyPr>
          <a:lstStyle>
            <a:lvl1pPr algn="r" defTabSz="855663">
              <a:defRPr sz="1200" smtClean="0">
                <a:solidFill>
                  <a:schemeClr val="tx1"/>
                </a:solidFill>
                <a:latin typeface="Times New Roman" charset="0"/>
                <a:ea typeface="ＭＳ Ｐゴシック" charset="-128"/>
                <a:cs typeface="+mn-cs"/>
              </a:defRPr>
            </a:lvl1pPr>
          </a:lstStyle>
          <a:p>
            <a:pPr>
              <a:defRPr/>
            </a:pPr>
            <a:endParaRPr lang="en-AU" altLang="en-US"/>
          </a:p>
        </p:txBody>
      </p:sp>
      <p:sp>
        <p:nvSpPr>
          <p:cNvPr id="3076" name="Rectangle 4"/>
          <p:cNvSpPr>
            <a:spLocks noGrp="1" noRot="1" noChangeAspect="1" noChangeArrowheads="1" noTextEdit="1"/>
          </p:cNvSpPr>
          <p:nvPr>
            <p:ph type="sldImg" idx="2"/>
          </p:nvPr>
        </p:nvSpPr>
        <p:spPr bwMode="auto">
          <a:xfrm>
            <a:off x="1588" y="693738"/>
            <a:ext cx="6961187" cy="34798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6463" y="4449763"/>
            <a:ext cx="5148262" cy="4175125"/>
          </a:xfrm>
          <a:prstGeom prst="rect">
            <a:avLst/>
          </a:prstGeom>
          <a:noFill/>
          <a:ln>
            <a:noFill/>
          </a:ln>
          <a:extLst/>
        </p:spPr>
        <p:txBody>
          <a:bodyPr vert="horz" wrap="square" lIns="85477" tIns="42741" rIns="85477" bIns="42741" numCol="1" anchor="t" anchorCtr="0" compatLnSpc="1">
            <a:prstTxWarp prst="textNoShape">
              <a:avLst/>
            </a:prstTxWarp>
          </a:bodyPr>
          <a:lstStyle/>
          <a:p>
            <a:pPr lvl="0"/>
            <a:r>
              <a:rPr lang="en-AU" altLang="en-US" noProof="0" smtClean="0"/>
              <a:t>Click to edit Master text styles</a:t>
            </a:r>
          </a:p>
          <a:p>
            <a:pPr lvl="1"/>
            <a:r>
              <a:rPr lang="en-AU" altLang="en-US" noProof="0" smtClean="0"/>
              <a:t>Second level</a:t>
            </a:r>
          </a:p>
          <a:p>
            <a:pPr lvl="2"/>
            <a:r>
              <a:rPr lang="en-AU" altLang="en-US" noProof="0" smtClean="0"/>
              <a:t>Third level</a:t>
            </a:r>
          </a:p>
          <a:p>
            <a:pPr lvl="3"/>
            <a:r>
              <a:rPr lang="en-AU" altLang="en-US" noProof="0" smtClean="0"/>
              <a:t>Fourth level</a:t>
            </a:r>
          </a:p>
          <a:p>
            <a:pPr lvl="4"/>
            <a:r>
              <a:rPr lang="en-AU" altLang="en-US" noProof="0" smtClean="0"/>
              <a:t>Fifth level</a:t>
            </a:r>
          </a:p>
        </p:txBody>
      </p:sp>
      <p:sp>
        <p:nvSpPr>
          <p:cNvPr id="3078" name="Rectangle 6"/>
          <p:cNvSpPr>
            <a:spLocks noGrp="1" noChangeArrowheads="1"/>
          </p:cNvSpPr>
          <p:nvPr>
            <p:ph type="ftr" sz="quarter" idx="4"/>
          </p:nvPr>
        </p:nvSpPr>
        <p:spPr bwMode="auto">
          <a:xfrm>
            <a:off x="0" y="8832850"/>
            <a:ext cx="3027363" cy="485775"/>
          </a:xfrm>
          <a:prstGeom prst="rect">
            <a:avLst/>
          </a:prstGeom>
          <a:noFill/>
          <a:ln>
            <a:noFill/>
          </a:ln>
          <a:extLst/>
        </p:spPr>
        <p:txBody>
          <a:bodyPr vert="horz" wrap="square" lIns="85477" tIns="42741" rIns="85477" bIns="42741" numCol="1" anchor="b" anchorCtr="0" compatLnSpc="1">
            <a:prstTxWarp prst="textNoShape">
              <a:avLst/>
            </a:prstTxWarp>
          </a:bodyPr>
          <a:lstStyle>
            <a:lvl1pPr algn="l" defTabSz="855663">
              <a:defRPr sz="1200" smtClean="0">
                <a:solidFill>
                  <a:schemeClr val="tx1"/>
                </a:solidFill>
                <a:latin typeface="Times New Roman" charset="0"/>
                <a:ea typeface="ＭＳ Ｐゴシック" charset="-128"/>
                <a:cs typeface="+mn-cs"/>
              </a:defRPr>
            </a:lvl1pPr>
          </a:lstStyle>
          <a:p>
            <a:pPr>
              <a:defRPr/>
            </a:pPr>
            <a:endParaRPr lang="en-AU" altLang="en-US"/>
          </a:p>
        </p:txBody>
      </p:sp>
      <p:sp>
        <p:nvSpPr>
          <p:cNvPr id="3079" name="Rectangle 7"/>
          <p:cNvSpPr>
            <a:spLocks noGrp="1" noChangeArrowheads="1"/>
          </p:cNvSpPr>
          <p:nvPr>
            <p:ph type="sldNum" sz="quarter" idx="5"/>
          </p:nvPr>
        </p:nvSpPr>
        <p:spPr bwMode="auto">
          <a:xfrm>
            <a:off x="3937000" y="8832850"/>
            <a:ext cx="3100388" cy="485775"/>
          </a:xfrm>
          <a:prstGeom prst="rect">
            <a:avLst/>
          </a:prstGeom>
          <a:noFill/>
          <a:ln>
            <a:noFill/>
          </a:ln>
          <a:extLst/>
        </p:spPr>
        <p:txBody>
          <a:bodyPr vert="horz" wrap="square" lIns="85477" tIns="42741" rIns="85477" bIns="42741" numCol="1" anchor="b" anchorCtr="0" compatLnSpc="1">
            <a:prstTxWarp prst="textNoShape">
              <a:avLst/>
            </a:prstTxWarp>
          </a:bodyPr>
          <a:lstStyle>
            <a:lvl1pPr algn="r" defTabSz="855663">
              <a:defRPr sz="1200">
                <a:solidFill>
                  <a:schemeClr val="tx1"/>
                </a:solidFill>
              </a:defRPr>
            </a:lvl1pPr>
          </a:lstStyle>
          <a:p>
            <a:fld id="{86FB7FC3-686C-624F-A474-BDF46B90BDCB}" type="slidenum">
              <a:rPr lang="en-AU"/>
              <a:pPr/>
              <a:t>‹#›</a:t>
            </a:fld>
            <a:endParaRPr lang="en-A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9997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74938" y="5681663"/>
            <a:ext cx="30311725" cy="3919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5349875" y="10363200"/>
            <a:ext cx="24961850" cy="4673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3E3BAE7-8C60-4847-A909-062868E98FD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2842091-1CB5-5F44-B07B-7CADF2E964C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409525" y="1625600"/>
            <a:ext cx="7577138" cy="14630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76525" y="1625600"/>
            <a:ext cx="22580600" cy="1463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75C58ED-B06B-2C46-87B6-0AF5C289C34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FA917E9-F3F6-5F4D-8506-D6AFA64F916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17813" y="11752263"/>
            <a:ext cx="30311725" cy="36322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817813" y="7751763"/>
            <a:ext cx="30311725" cy="40005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0A98C02-FAE5-8245-8B3A-91B50AD5B3C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76525" y="5283200"/>
            <a:ext cx="15078075" cy="1097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7907000" y="5283200"/>
            <a:ext cx="15079663" cy="1097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CE62A459-036B-6649-895B-521E8B734B1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82763" y="731838"/>
            <a:ext cx="32096075" cy="3048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82763" y="4094163"/>
            <a:ext cx="15757525" cy="17049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82763" y="5799138"/>
            <a:ext cx="15757525" cy="105378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114963" y="4094163"/>
            <a:ext cx="15763875" cy="17049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8114963" y="5799138"/>
            <a:ext cx="15763875" cy="105378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3469ED59-A629-144E-9283-B8D0A2994B0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DBAC66F0-DCD9-9040-AEEE-0F05FBFB1E5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9C3DBFB1-2ABE-DF49-93CE-D9CC92ABF5D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2763" y="728663"/>
            <a:ext cx="11733212" cy="30988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3943013" y="728663"/>
            <a:ext cx="19935825" cy="156083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82763" y="3827463"/>
            <a:ext cx="11733212" cy="12509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89AA1963-B638-C44F-A8EA-A716C4F6F3B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9763" y="12801600"/>
            <a:ext cx="21397912" cy="15113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989763" y="1633538"/>
            <a:ext cx="21397912" cy="10972800"/>
          </a:xfrm>
        </p:spPr>
        <p:txBody>
          <a:bodyPr lIns="299627" tIns="149813" rIns="299627" bIns="149813"/>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989763" y="14312900"/>
            <a:ext cx="21397912" cy="2146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84A48E31-2B13-754E-9A74-3B18AB024F4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4063" y="1951038"/>
            <a:ext cx="37304662" cy="3657600"/>
          </a:xfrm>
          <a:prstGeom prst="rect">
            <a:avLst/>
          </a:prstGeom>
          <a:noFill/>
          <a:ln w="9525">
            <a:noFill/>
            <a:miter lim="800000"/>
            <a:headEnd/>
            <a:tailEnd/>
          </a:ln>
        </p:spPr>
        <p:txBody>
          <a:bodyPr vert="horz" wrap="square" lIns="365606" tIns="182802" rIns="365606" bIns="1828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94063" y="6340475"/>
            <a:ext cx="37304662" cy="13166725"/>
          </a:xfrm>
          <a:prstGeom prst="rect">
            <a:avLst/>
          </a:prstGeom>
          <a:noFill/>
          <a:ln w="9525">
            <a:noFill/>
            <a:miter lim="800000"/>
            <a:headEnd/>
            <a:tailEnd/>
          </a:ln>
        </p:spPr>
        <p:txBody>
          <a:bodyPr vert="horz" wrap="square" lIns="365606" tIns="182802" rIns="365606" bIns="1828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4063" y="19996150"/>
            <a:ext cx="9144000" cy="1462088"/>
          </a:xfrm>
          <a:prstGeom prst="rect">
            <a:avLst/>
          </a:prstGeom>
          <a:noFill/>
          <a:ln>
            <a:noFill/>
          </a:ln>
          <a:extLst/>
        </p:spPr>
        <p:txBody>
          <a:bodyPr vert="horz" wrap="square" lIns="365606" tIns="182802" rIns="365606" bIns="182802" numCol="1" anchor="t" anchorCtr="0" compatLnSpc="1">
            <a:prstTxWarp prst="textNoShape">
              <a:avLst/>
            </a:prstTxWarp>
          </a:bodyPr>
          <a:lstStyle>
            <a:lvl1pPr algn="l">
              <a:defRPr sz="5600" smtClean="0">
                <a:solidFill>
                  <a:schemeClr val="tx1"/>
                </a:solidFill>
                <a:latin typeface="Times New Roman" charset="0"/>
                <a:ea typeface="ＭＳ Ｐゴシック" charset="-128"/>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14995525" y="19996150"/>
            <a:ext cx="13901738" cy="1462088"/>
          </a:xfrm>
          <a:prstGeom prst="rect">
            <a:avLst/>
          </a:prstGeom>
          <a:noFill/>
          <a:ln>
            <a:noFill/>
          </a:ln>
          <a:extLst/>
        </p:spPr>
        <p:txBody>
          <a:bodyPr vert="horz" wrap="square" lIns="365606" tIns="182802" rIns="365606" bIns="182802" numCol="1" anchor="t" anchorCtr="0" compatLnSpc="1">
            <a:prstTxWarp prst="textNoShape">
              <a:avLst/>
            </a:prstTxWarp>
          </a:bodyPr>
          <a:lstStyle>
            <a:lvl1pPr>
              <a:defRPr sz="5600" smtClean="0">
                <a:solidFill>
                  <a:schemeClr val="tx1"/>
                </a:solidFill>
                <a:latin typeface="Times New Roman" charset="0"/>
                <a:ea typeface="ＭＳ Ｐゴシック" charset="-128"/>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31454725" y="19996150"/>
            <a:ext cx="9144000" cy="1462088"/>
          </a:xfrm>
          <a:prstGeom prst="rect">
            <a:avLst/>
          </a:prstGeom>
          <a:noFill/>
          <a:ln>
            <a:noFill/>
          </a:ln>
          <a:extLst/>
        </p:spPr>
        <p:txBody>
          <a:bodyPr vert="horz" wrap="square" lIns="365606" tIns="182802" rIns="365606" bIns="182802" numCol="1" anchor="t" anchorCtr="0" compatLnSpc="1">
            <a:prstTxWarp prst="textNoShape">
              <a:avLst/>
            </a:prstTxWarp>
          </a:bodyPr>
          <a:lstStyle>
            <a:lvl1pPr algn="r">
              <a:defRPr sz="5600">
                <a:solidFill>
                  <a:schemeClr val="tx1"/>
                </a:solidFill>
              </a:defRPr>
            </a:lvl1pPr>
          </a:lstStyle>
          <a:p>
            <a:fld id="{4B5BF576-90B4-8D43-A7FB-ABBA565C3FB2}" type="slidenum">
              <a:rPr lang="en-US"/>
              <a:pPr/>
              <a:t>‹#›</a:t>
            </a:fld>
            <a:endParaRPr lang="en-US"/>
          </a:p>
        </p:txBody>
      </p:sp>
      <p:sp>
        <p:nvSpPr>
          <p:cNvPr id="1031" name="Rectangle 11"/>
          <p:cNvSpPr>
            <a:spLocks noChangeArrowheads="1"/>
          </p:cNvSpPr>
          <p:nvPr userDrawn="1"/>
        </p:nvSpPr>
        <p:spPr bwMode="auto">
          <a:xfrm>
            <a:off x="0" y="0"/>
            <a:ext cx="43891200" cy="21945600"/>
          </a:xfrm>
          <a:prstGeom prst="rect">
            <a:avLst/>
          </a:prstGeom>
          <a:noFill/>
          <a:ln w="25400">
            <a:solidFill>
              <a:schemeClr val="tx1"/>
            </a:solidFill>
            <a:miter lim="800000"/>
            <a:headEnd/>
            <a:tailEnd/>
          </a:ln>
        </p:spPr>
        <p:txBody>
          <a:bodyPr wrap="none" lIns="111576" tIns="55787" rIns="111576" bIns="55787" anchor="ctr"/>
          <a:lstStyle>
            <a:lvl1pPr defTabSz="1116013">
              <a:defRPr sz="3200">
                <a:solidFill>
                  <a:srgbClr val="002F5D"/>
                </a:solidFill>
                <a:latin typeface="Times New Roman" charset="0"/>
                <a:ea typeface="ＭＳ Ｐゴシック" charset="-128"/>
              </a:defRPr>
            </a:lvl1pPr>
            <a:lvl2pPr marL="37931725" indent="-37474525" defTabSz="1116013">
              <a:defRPr sz="3200">
                <a:solidFill>
                  <a:srgbClr val="002F5D"/>
                </a:solidFill>
                <a:latin typeface="Times New Roman" charset="0"/>
                <a:ea typeface="ＭＳ Ｐゴシック" charset="-128"/>
              </a:defRPr>
            </a:lvl2pPr>
            <a:lvl3pPr>
              <a:defRPr sz="3200">
                <a:solidFill>
                  <a:srgbClr val="002F5D"/>
                </a:solidFill>
                <a:latin typeface="Times New Roman" charset="0"/>
                <a:ea typeface="ＭＳ Ｐゴシック" charset="-128"/>
              </a:defRPr>
            </a:lvl3pPr>
            <a:lvl4pPr>
              <a:defRPr sz="3200">
                <a:solidFill>
                  <a:srgbClr val="002F5D"/>
                </a:solidFill>
                <a:latin typeface="Times New Roman" charset="0"/>
                <a:ea typeface="ＭＳ Ｐゴシック" charset="-128"/>
              </a:defRPr>
            </a:lvl4pPr>
            <a:lvl5pPr>
              <a:defRPr sz="3200">
                <a:solidFill>
                  <a:srgbClr val="002F5D"/>
                </a:solidFill>
                <a:latin typeface="Times New Roman" charset="0"/>
                <a:ea typeface="ＭＳ Ｐゴシック" charset="-128"/>
              </a:defRPr>
            </a:lvl5pPr>
            <a:lvl6pPr marL="457200" eaLnBrk="0" fontAlgn="base" hangingPunct="0">
              <a:spcBef>
                <a:spcPct val="0"/>
              </a:spcBef>
              <a:spcAft>
                <a:spcPct val="0"/>
              </a:spcAft>
              <a:defRPr sz="3200">
                <a:solidFill>
                  <a:srgbClr val="002F5D"/>
                </a:solidFill>
                <a:latin typeface="Times New Roman" charset="0"/>
                <a:ea typeface="ＭＳ Ｐゴシック" charset="-128"/>
              </a:defRPr>
            </a:lvl6pPr>
            <a:lvl7pPr marL="914400" eaLnBrk="0" fontAlgn="base" hangingPunct="0">
              <a:spcBef>
                <a:spcPct val="0"/>
              </a:spcBef>
              <a:spcAft>
                <a:spcPct val="0"/>
              </a:spcAft>
              <a:defRPr sz="3200">
                <a:solidFill>
                  <a:srgbClr val="002F5D"/>
                </a:solidFill>
                <a:latin typeface="Times New Roman" charset="0"/>
                <a:ea typeface="ＭＳ Ｐゴシック" charset="-128"/>
              </a:defRPr>
            </a:lvl7pPr>
            <a:lvl8pPr marL="1371600" eaLnBrk="0" fontAlgn="base" hangingPunct="0">
              <a:spcBef>
                <a:spcPct val="0"/>
              </a:spcBef>
              <a:spcAft>
                <a:spcPct val="0"/>
              </a:spcAft>
              <a:defRPr sz="3200">
                <a:solidFill>
                  <a:srgbClr val="002F5D"/>
                </a:solidFill>
                <a:latin typeface="Times New Roman" charset="0"/>
                <a:ea typeface="ＭＳ Ｐゴシック" charset="-128"/>
              </a:defRPr>
            </a:lvl8pPr>
            <a:lvl9pPr marL="1828800" eaLnBrk="0" fontAlgn="base" hangingPunct="0">
              <a:spcBef>
                <a:spcPct val="0"/>
              </a:spcBef>
              <a:spcAft>
                <a:spcPct val="0"/>
              </a:spcAft>
              <a:defRPr sz="3200">
                <a:solidFill>
                  <a:srgbClr val="002F5D"/>
                </a:solidFill>
                <a:latin typeface="Times New Roman" charset="0"/>
                <a:ea typeface="ＭＳ Ｐゴシック" charset="-128"/>
              </a:defRPr>
            </a:lvl9pPr>
          </a:lstStyle>
          <a:p>
            <a:pPr>
              <a:defRPr/>
            </a:pPr>
            <a:endParaRPr lang="en-US" altLang="en-US" smtClean="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57600" rtl="0" eaLnBrk="0" fontAlgn="base" hangingPunct="0">
        <a:spcBef>
          <a:spcPct val="0"/>
        </a:spcBef>
        <a:spcAft>
          <a:spcPct val="0"/>
        </a:spcAft>
        <a:defRPr sz="17600">
          <a:solidFill>
            <a:schemeClr val="tx2"/>
          </a:solidFill>
          <a:latin typeface="+mj-lt"/>
          <a:ea typeface="ＭＳ Ｐゴシック" charset="-128"/>
          <a:cs typeface="ＭＳ Ｐゴシック" charset="-128"/>
        </a:defRPr>
      </a:lvl1pPr>
      <a:lvl2pPr algn="ctr" defTabSz="3657600" rtl="0" eaLnBrk="0" fontAlgn="base" hangingPunct="0">
        <a:spcBef>
          <a:spcPct val="0"/>
        </a:spcBef>
        <a:spcAft>
          <a:spcPct val="0"/>
        </a:spcAft>
        <a:defRPr sz="17600">
          <a:solidFill>
            <a:schemeClr val="tx2"/>
          </a:solidFill>
          <a:latin typeface="Times New Roman" pitchFamily="18" charset="0"/>
          <a:ea typeface="ＭＳ Ｐゴシック" charset="-128"/>
          <a:cs typeface="ＭＳ Ｐゴシック" charset="-128"/>
        </a:defRPr>
      </a:lvl2pPr>
      <a:lvl3pPr algn="ctr" defTabSz="3657600" rtl="0" eaLnBrk="0" fontAlgn="base" hangingPunct="0">
        <a:spcBef>
          <a:spcPct val="0"/>
        </a:spcBef>
        <a:spcAft>
          <a:spcPct val="0"/>
        </a:spcAft>
        <a:defRPr sz="17600">
          <a:solidFill>
            <a:schemeClr val="tx2"/>
          </a:solidFill>
          <a:latin typeface="Times New Roman" pitchFamily="18" charset="0"/>
          <a:ea typeface="ＭＳ Ｐゴシック" charset="-128"/>
          <a:cs typeface="ＭＳ Ｐゴシック" charset="-128"/>
        </a:defRPr>
      </a:lvl3pPr>
      <a:lvl4pPr algn="ctr" defTabSz="3657600" rtl="0" eaLnBrk="0" fontAlgn="base" hangingPunct="0">
        <a:spcBef>
          <a:spcPct val="0"/>
        </a:spcBef>
        <a:spcAft>
          <a:spcPct val="0"/>
        </a:spcAft>
        <a:defRPr sz="17600">
          <a:solidFill>
            <a:schemeClr val="tx2"/>
          </a:solidFill>
          <a:latin typeface="Times New Roman" pitchFamily="18" charset="0"/>
          <a:ea typeface="ＭＳ Ｐゴシック" charset="-128"/>
          <a:cs typeface="ＭＳ Ｐゴシック" charset="-128"/>
        </a:defRPr>
      </a:lvl4pPr>
      <a:lvl5pPr algn="ctr" defTabSz="3657600" rtl="0" eaLnBrk="0" fontAlgn="base" hangingPunct="0">
        <a:spcBef>
          <a:spcPct val="0"/>
        </a:spcBef>
        <a:spcAft>
          <a:spcPct val="0"/>
        </a:spcAft>
        <a:defRPr sz="17600">
          <a:solidFill>
            <a:schemeClr val="tx2"/>
          </a:solidFill>
          <a:latin typeface="Times New Roman" pitchFamily="18" charset="0"/>
          <a:ea typeface="ＭＳ Ｐゴシック" charset="-128"/>
          <a:cs typeface="ＭＳ Ｐゴシック" charset="-128"/>
        </a:defRPr>
      </a:lvl5pPr>
      <a:lvl6pPr marL="457200" algn="ctr" defTabSz="2997200" rtl="0" eaLnBrk="0" fontAlgn="base" hangingPunct="0">
        <a:spcBef>
          <a:spcPct val="0"/>
        </a:spcBef>
        <a:spcAft>
          <a:spcPct val="0"/>
        </a:spcAft>
        <a:defRPr sz="14400">
          <a:solidFill>
            <a:schemeClr val="tx2"/>
          </a:solidFill>
          <a:latin typeface="Times New Roman" pitchFamily="18" charset="0"/>
        </a:defRPr>
      </a:lvl6pPr>
      <a:lvl7pPr marL="914400" algn="ctr" defTabSz="2997200" rtl="0" eaLnBrk="0" fontAlgn="base" hangingPunct="0">
        <a:spcBef>
          <a:spcPct val="0"/>
        </a:spcBef>
        <a:spcAft>
          <a:spcPct val="0"/>
        </a:spcAft>
        <a:defRPr sz="14400">
          <a:solidFill>
            <a:schemeClr val="tx2"/>
          </a:solidFill>
          <a:latin typeface="Times New Roman" pitchFamily="18" charset="0"/>
        </a:defRPr>
      </a:lvl7pPr>
      <a:lvl8pPr marL="1371600" algn="ctr" defTabSz="2997200" rtl="0" eaLnBrk="0" fontAlgn="base" hangingPunct="0">
        <a:spcBef>
          <a:spcPct val="0"/>
        </a:spcBef>
        <a:spcAft>
          <a:spcPct val="0"/>
        </a:spcAft>
        <a:defRPr sz="14400">
          <a:solidFill>
            <a:schemeClr val="tx2"/>
          </a:solidFill>
          <a:latin typeface="Times New Roman" pitchFamily="18" charset="0"/>
        </a:defRPr>
      </a:lvl8pPr>
      <a:lvl9pPr marL="1828800" algn="ctr" defTabSz="2997200" rtl="0" eaLnBrk="0" fontAlgn="base" hangingPunct="0">
        <a:spcBef>
          <a:spcPct val="0"/>
        </a:spcBef>
        <a:spcAft>
          <a:spcPct val="0"/>
        </a:spcAft>
        <a:defRPr sz="14400">
          <a:solidFill>
            <a:schemeClr val="tx2"/>
          </a:solidFill>
          <a:latin typeface="Times New Roman" pitchFamily="18" charset="0"/>
        </a:defRPr>
      </a:lvl9pPr>
    </p:titleStyle>
    <p:bodyStyle>
      <a:lvl1pPr marL="1371600" indent="-1371600" algn="l" defTabSz="3657600" rtl="0" eaLnBrk="0" fontAlgn="base" hangingPunct="0">
        <a:spcBef>
          <a:spcPct val="20000"/>
        </a:spcBef>
        <a:spcAft>
          <a:spcPct val="0"/>
        </a:spcAft>
        <a:buChar char="•"/>
        <a:defRPr sz="12800">
          <a:solidFill>
            <a:schemeClr val="tx1"/>
          </a:solidFill>
          <a:latin typeface="+mn-lt"/>
          <a:ea typeface="ＭＳ Ｐゴシック" charset="-128"/>
          <a:cs typeface="ＭＳ Ｐゴシック" charset="-128"/>
        </a:defRPr>
      </a:lvl1pPr>
      <a:lvl2pPr marL="2971800" indent="-1143000" algn="l" defTabSz="3657600" rtl="0" eaLnBrk="0" fontAlgn="base" hangingPunct="0">
        <a:spcBef>
          <a:spcPct val="20000"/>
        </a:spcBef>
        <a:spcAft>
          <a:spcPct val="0"/>
        </a:spcAft>
        <a:buChar char="–"/>
        <a:defRPr sz="11200">
          <a:solidFill>
            <a:schemeClr val="tx1"/>
          </a:solidFill>
          <a:latin typeface="+mn-lt"/>
          <a:ea typeface="ＭＳ Ｐゴシック" charset="-128"/>
        </a:defRPr>
      </a:lvl2pPr>
      <a:lvl3pPr marL="4572000" indent="-914400" algn="l" defTabSz="3657600" rtl="0" eaLnBrk="0" fontAlgn="base" hangingPunct="0">
        <a:spcBef>
          <a:spcPct val="20000"/>
        </a:spcBef>
        <a:spcAft>
          <a:spcPct val="0"/>
        </a:spcAft>
        <a:buChar char="•"/>
        <a:defRPr sz="9600">
          <a:solidFill>
            <a:schemeClr val="tx1"/>
          </a:solidFill>
          <a:latin typeface="+mn-lt"/>
          <a:ea typeface="ＭＳ Ｐゴシック" charset="-128"/>
        </a:defRPr>
      </a:lvl3pPr>
      <a:lvl4pPr marL="6400800" indent="-914400" algn="l" defTabSz="3657600" rtl="0" eaLnBrk="0" fontAlgn="base" hangingPunct="0">
        <a:spcBef>
          <a:spcPct val="20000"/>
        </a:spcBef>
        <a:spcAft>
          <a:spcPct val="0"/>
        </a:spcAft>
        <a:buChar char="–"/>
        <a:defRPr sz="8100">
          <a:solidFill>
            <a:schemeClr val="tx1"/>
          </a:solidFill>
          <a:latin typeface="+mn-lt"/>
          <a:ea typeface="ＭＳ Ｐゴシック" charset="-128"/>
        </a:defRPr>
      </a:lvl4pPr>
      <a:lvl5pPr marL="8229600" indent="-914400" algn="l" defTabSz="3657600" rtl="0" eaLnBrk="0" fontAlgn="base" hangingPunct="0">
        <a:spcBef>
          <a:spcPct val="20000"/>
        </a:spcBef>
        <a:spcAft>
          <a:spcPct val="0"/>
        </a:spcAft>
        <a:buChar char="»"/>
        <a:defRPr sz="8100">
          <a:solidFill>
            <a:schemeClr val="tx1"/>
          </a:solidFill>
          <a:latin typeface="+mn-lt"/>
          <a:ea typeface="ＭＳ Ｐゴシック" charset="-128"/>
        </a:defRPr>
      </a:lvl5pPr>
      <a:lvl6pPr marL="7200900" indent="-749300" algn="l" defTabSz="2997200" rtl="0" eaLnBrk="0" fontAlgn="base" hangingPunct="0">
        <a:spcBef>
          <a:spcPct val="20000"/>
        </a:spcBef>
        <a:spcAft>
          <a:spcPct val="0"/>
        </a:spcAft>
        <a:buChar char="»"/>
        <a:defRPr sz="6600">
          <a:solidFill>
            <a:schemeClr val="tx1"/>
          </a:solidFill>
          <a:latin typeface="+mn-lt"/>
        </a:defRPr>
      </a:lvl6pPr>
      <a:lvl7pPr marL="7658100" indent="-749300" algn="l" defTabSz="2997200" rtl="0" eaLnBrk="0" fontAlgn="base" hangingPunct="0">
        <a:spcBef>
          <a:spcPct val="20000"/>
        </a:spcBef>
        <a:spcAft>
          <a:spcPct val="0"/>
        </a:spcAft>
        <a:buChar char="»"/>
        <a:defRPr sz="6600">
          <a:solidFill>
            <a:schemeClr val="tx1"/>
          </a:solidFill>
          <a:latin typeface="+mn-lt"/>
        </a:defRPr>
      </a:lvl7pPr>
      <a:lvl8pPr marL="8115300" indent="-749300" algn="l" defTabSz="2997200" rtl="0" eaLnBrk="0" fontAlgn="base" hangingPunct="0">
        <a:spcBef>
          <a:spcPct val="20000"/>
        </a:spcBef>
        <a:spcAft>
          <a:spcPct val="0"/>
        </a:spcAft>
        <a:buChar char="»"/>
        <a:defRPr sz="6600">
          <a:solidFill>
            <a:schemeClr val="tx1"/>
          </a:solidFill>
          <a:latin typeface="+mn-lt"/>
        </a:defRPr>
      </a:lvl8pPr>
      <a:lvl9pPr marL="8572500" indent="-749300" algn="l" defTabSz="2997200" rtl="0" eaLnBrk="0" fontAlgn="base" hangingPunct="0">
        <a:spcBef>
          <a:spcPct val="20000"/>
        </a:spcBef>
        <a:spcAft>
          <a:spcPct val="0"/>
        </a:spcAft>
        <a:buChar char="»"/>
        <a:defRPr sz="6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emf"/><Relationship Id="rId9" Type="http://schemas.openxmlformats.org/officeDocument/2006/relationships/image" Target="../media/image8.emf"/><Relationship Id="rId10" Type="http://schemas.openxmlformats.org/officeDocument/2006/relationships/image" Target="../media/image9.png"/><Relationship Id="rId11" Type="http://schemas.openxmlformats.org/officeDocument/2006/relationships/image" Target="../media/image10.emf"/><Relationship Id="rId1" Type="http://schemas.openxmlformats.org/officeDocument/2006/relationships/slideLayout" Target="../slideLayouts/slideLayout7.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126" descr="12612a-teal-crop"/>
          <p:cNvPicPr>
            <a:picLocks noChangeAspect="1" noChangeArrowheads="1"/>
          </p:cNvPicPr>
          <p:nvPr/>
        </p:nvPicPr>
        <p:blipFill>
          <a:blip r:embed="rId2"/>
          <a:srcRect/>
          <a:stretch>
            <a:fillRect/>
          </a:stretch>
        </p:blipFill>
        <p:spPr bwMode="auto">
          <a:xfrm>
            <a:off x="0" y="0"/>
            <a:ext cx="5162550" cy="5181600"/>
          </a:xfrm>
          <a:prstGeom prst="rect">
            <a:avLst/>
          </a:prstGeom>
          <a:noFill/>
          <a:ln w="9525">
            <a:noFill/>
            <a:miter lim="800000"/>
            <a:headEnd/>
            <a:tailEnd/>
          </a:ln>
        </p:spPr>
      </p:pic>
      <p:sp>
        <p:nvSpPr>
          <p:cNvPr id="2051" name="Rectangle 105"/>
          <p:cNvSpPr>
            <a:spLocks noChangeArrowheads="1"/>
          </p:cNvSpPr>
          <p:nvPr/>
        </p:nvSpPr>
        <p:spPr bwMode="auto">
          <a:xfrm>
            <a:off x="0" y="3352800"/>
            <a:ext cx="43891200" cy="18592800"/>
          </a:xfrm>
          <a:prstGeom prst="rect">
            <a:avLst/>
          </a:prstGeom>
          <a:solidFill>
            <a:srgbClr val="81ADB5"/>
          </a:solidFill>
          <a:ln w="9525">
            <a:noFill/>
            <a:miter lim="800000"/>
            <a:headEnd/>
            <a:tailEnd/>
          </a:ln>
        </p:spPr>
        <p:txBody>
          <a:bodyPr wrap="none" lIns="91433" tIns="45716" rIns="91433" bIns="45716" anchor="ctr">
            <a:prstTxWarp prst="textNoShape">
              <a:avLst/>
            </a:prstTxWarp>
          </a:bodyPr>
          <a:lstStyle/>
          <a:p>
            <a:endParaRPr lang="en-US" sz="2600"/>
          </a:p>
        </p:txBody>
      </p:sp>
      <p:sp>
        <p:nvSpPr>
          <p:cNvPr id="2052" name="Text Box 8"/>
          <p:cNvSpPr txBox="1">
            <a:spLocks noChangeArrowheads="1"/>
          </p:cNvSpPr>
          <p:nvPr/>
        </p:nvSpPr>
        <p:spPr bwMode="auto">
          <a:xfrm>
            <a:off x="5638800" y="2971800"/>
            <a:ext cx="38252400" cy="914400"/>
          </a:xfrm>
          <a:prstGeom prst="rect">
            <a:avLst/>
          </a:prstGeom>
          <a:noFill/>
          <a:ln w="9525">
            <a:noFill/>
            <a:miter lim="800000"/>
            <a:headEnd/>
            <a:tailEnd/>
          </a:ln>
        </p:spPr>
        <p:txBody>
          <a:bodyPr lIns="252762" tIns="252762" rIns="252762" bIns="252762">
            <a:prstTxWarp prst="textNoShape">
              <a:avLst/>
            </a:prstTxWarp>
          </a:bodyPr>
          <a:lstStyle/>
          <a:p>
            <a:pPr defTabSz="641350">
              <a:spcAft>
                <a:spcPct val="20000"/>
              </a:spcAft>
            </a:pPr>
            <a:endParaRPr lang="en-GB" sz="2800">
              <a:solidFill>
                <a:schemeClr val="tx1"/>
              </a:solidFill>
              <a:latin typeface="Helvetica" pitchFamily="-1" charset="0"/>
            </a:endParaRPr>
          </a:p>
        </p:txBody>
      </p:sp>
      <p:sp>
        <p:nvSpPr>
          <p:cNvPr id="2053" name="Rectangle 29"/>
          <p:cNvSpPr>
            <a:spLocks noChangeArrowheads="1"/>
          </p:cNvSpPr>
          <p:nvPr/>
        </p:nvSpPr>
        <p:spPr bwMode="auto">
          <a:xfrm>
            <a:off x="0" y="3352800"/>
            <a:ext cx="43891200" cy="76200"/>
          </a:xfrm>
          <a:prstGeom prst="rect">
            <a:avLst/>
          </a:prstGeom>
          <a:solidFill>
            <a:srgbClr val="002F5D"/>
          </a:solidFill>
          <a:ln w="9525">
            <a:solidFill>
              <a:srgbClr val="002F5D"/>
            </a:solidFill>
            <a:miter lim="800000"/>
            <a:headEnd/>
            <a:tailEnd/>
          </a:ln>
        </p:spPr>
        <p:txBody>
          <a:bodyPr wrap="none" lIns="99890" tIns="49945" rIns="99890" bIns="49945" anchor="ctr">
            <a:prstTxWarp prst="textNoShape">
              <a:avLst/>
            </a:prstTxWarp>
          </a:bodyPr>
          <a:lstStyle/>
          <a:p>
            <a:pPr defTabSz="998538"/>
            <a:endParaRPr lang="en-US" sz="2600"/>
          </a:p>
        </p:txBody>
      </p:sp>
      <p:sp>
        <p:nvSpPr>
          <p:cNvPr id="2054" name="Rectangle 31"/>
          <p:cNvSpPr>
            <a:spLocks noChangeArrowheads="1"/>
          </p:cNvSpPr>
          <p:nvPr/>
        </p:nvSpPr>
        <p:spPr bwMode="auto">
          <a:xfrm>
            <a:off x="0" y="0"/>
            <a:ext cx="43891200" cy="21945600"/>
          </a:xfrm>
          <a:prstGeom prst="rect">
            <a:avLst/>
          </a:prstGeom>
          <a:noFill/>
          <a:ln w="25400">
            <a:solidFill>
              <a:schemeClr val="tx1"/>
            </a:solidFill>
            <a:miter lim="800000"/>
            <a:headEnd/>
            <a:tailEnd/>
          </a:ln>
        </p:spPr>
        <p:txBody>
          <a:bodyPr wrap="none" lIns="91433" tIns="45716" rIns="91433" bIns="45716" anchor="ctr">
            <a:prstTxWarp prst="textNoShape">
              <a:avLst/>
            </a:prstTxWarp>
          </a:bodyPr>
          <a:lstStyle/>
          <a:p>
            <a:endParaRPr lang="en-US" sz="2600"/>
          </a:p>
        </p:txBody>
      </p:sp>
      <p:sp>
        <p:nvSpPr>
          <p:cNvPr id="2055" name="Rectangle 106"/>
          <p:cNvSpPr>
            <a:spLocks noChangeArrowheads="1"/>
          </p:cNvSpPr>
          <p:nvPr/>
        </p:nvSpPr>
        <p:spPr bwMode="auto">
          <a:xfrm>
            <a:off x="-2786063" y="13673138"/>
            <a:ext cx="742950" cy="508000"/>
          </a:xfrm>
          <a:prstGeom prst="rect">
            <a:avLst/>
          </a:prstGeom>
          <a:noFill/>
          <a:ln w="9525">
            <a:noFill/>
            <a:miter lim="800000"/>
            <a:headEnd/>
            <a:tailEnd/>
          </a:ln>
        </p:spPr>
        <p:txBody>
          <a:bodyPr wrap="none" lIns="91433" tIns="45716" rIns="91433" bIns="45716" anchor="ctr">
            <a:prstTxWarp prst="textNoShape">
              <a:avLst/>
            </a:prstTxWarp>
          </a:bodyPr>
          <a:lstStyle/>
          <a:p>
            <a:endParaRPr lang="en-US" sz="2600"/>
          </a:p>
        </p:txBody>
      </p:sp>
      <p:sp>
        <p:nvSpPr>
          <p:cNvPr id="2056" name="Rectangle 107"/>
          <p:cNvSpPr>
            <a:spLocks noChangeArrowheads="1"/>
          </p:cNvSpPr>
          <p:nvPr/>
        </p:nvSpPr>
        <p:spPr bwMode="auto">
          <a:xfrm>
            <a:off x="7119938" y="13123863"/>
            <a:ext cx="742950" cy="508000"/>
          </a:xfrm>
          <a:prstGeom prst="rect">
            <a:avLst/>
          </a:prstGeom>
          <a:noFill/>
          <a:ln w="9525">
            <a:noFill/>
            <a:miter lim="800000"/>
            <a:headEnd/>
            <a:tailEnd/>
          </a:ln>
        </p:spPr>
        <p:txBody>
          <a:bodyPr wrap="none" lIns="91433" tIns="45716" rIns="91433" bIns="45716" anchor="ctr">
            <a:prstTxWarp prst="textNoShape">
              <a:avLst/>
            </a:prstTxWarp>
          </a:bodyPr>
          <a:lstStyle/>
          <a:p>
            <a:endParaRPr lang="en-US" sz="2600"/>
          </a:p>
        </p:txBody>
      </p:sp>
      <p:sp>
        <p:nvSpPr>
          <p:cNvPr id="2057" name="WordArt 42"/>
          <p:cNvSpPr>
            <a:spLocks noChangeArrowheads="1" noChangeShapeType="1" noTextEdit="1"/>
          </p:cNvSpPr>
          <p:nvPr/>
        </p:nvSpPr>
        <p:spPr bwMode="auto">
          <a:xfrm>
            <a:off x="5715000" y="533400"/>
            <a:ext cx="33985200" cy="1295400"/>
          </a:xfrm>
          <a:prstGeom prst="rect">
            <a:avLst/>
          </a:prstGeom>
        </p:spPr>
        <p:txBody>
          <a:bodyPr wrap="none" fromWordArt="1">
            <a:prstTxWarp prst="textPlain">
              <a:avLst>
                <a:gd name="adj" fmla="val 50000"/>
              </a:avLst>
            </a:prstTxWarp>
          </a:bodyPr>
          <a:lstStyle/>
          <a:p>
            <a:pPr algn="l"/>
            <a:r>
              <a:rPr lang="en-US" sz="4400" kern="10" spc="-220" dirty="0">
                <a:ln w="9525">
                  <a:solidFill>
                    <a:srgbClr val="002F5D"/>
                  </a:solidFill>
                  <a:round/>
                  <a:headEnd/>
                  <a:tailEnd/>
                </a:ln>
                <a:latin typeface="Arial Black"/>
                <a:ea typeface="Arial Black"/>
                <a:cs typeface="Arial Black"/>
              </a:rPr>
              <a:t>Evaluation of patient factors and strategies to improve linkage between outpatient and inpatient psychiatric services </a:t>
            </a:r>
          </a:p>
        </p:txBody>
      </p:sp>
      <p:sp>
        <p:nvSpPr>
          <p:cNvPr id="2058" name="Rectangle 43"/>
          <p:cNvSpPr>
            <a:spLocks noChangeArrowheads="1"/>
          </p:cNvSpPr>
          <p:nvPr/>
        </p:nvSpPr>
        <p:spPr bwMode="auto">
          <a:xfrm>
            <a:off x="5673725" y="1828800"/>
            <a:ext cx="36347400" cy="531813"/>
          </a:xfrm>
          <a:prstGeom prst="rect">
            <a:avLst/>
          </a:prstGeom>
          <a:noFill/>
          <a:ln w="9525">
            <a:noFill/>
            <a:miter lim="800000"/>
            <a:headEnd/>
            <a:tailEnd/>
          </a:ln>
        </p:spPr>
        <p:txBody>
          <a:bodyPr lIns="99898" tIns="49949" rIns="99898" bIns="49949">
            <a:prstTxWarp prst="textNoShape">
              <a:avLst/>
            </a:prstTxWarp>
            <a:spAutoFit/>
          </a:bodyPr>
          <a:lstStyle/>
          <a:p>
            <a:pPr algn="l" defTabSz="1219200"/>
            <a:r>
              <a:rPr lang="en-US" sz="2800" b="1" dirty="0" err="1">
                <a:solidFill>
                  <a:schemeClr val="tx1"/>
                </a:solidFill>
                <a:latin typeface="Helvetica" pitchFamily="-1" charset="0"/>
              </a:rPr>
              <a:t>Megha</a:t>
            </a:r>
            <a:r>
              <a:rPr lang="en-US" sz="2800" b="1" dirty="0">
                <a:solidFill>
                  <a:schemeClr val="tx1"/>
                </a:solidFill>
                <a:latin typeface="Helvetica" pitchFamily="-1" charset="0"/>
              </a:rPr>
              <a:t> </a:t>
            </a:r>
            <a:r>
              <a:rPr lang="en-US" sz="2800" b="1" dirty="0" err="1">
                <a:solidFill>
                  <a:schemeClr val="tx1"/>
                </a:solidFill>
                <a:latin typeface="Helvetica" pitchFamily="-1" charset="0"/>
              </a:rPr>
              <a:t>Miglani</a:t>
            </a:r>
            <a:r>
              <a:rPr lang="en-US" sz="2800" b="1" dirty="0">
                <a:solidFill>
                  <a:schemeClr val="tx1"/>
                </a:solidFill>
                <a:latin typeface="Helvetica" pitchFamily="-1" charset="0"/>
              </a:rPr>
              <a:t>, MD, Emily Martin, BA</a:t>
            </a:r>
            <a:r>
              <a:rPr lang="en-US" sz="2800" b="1" dirty="0" smtClean="0">
                <a:solidFill>
                  <a:schemeClr val="tx1"/>
                </a:solidFill>
                <a:latin typeface="Helvetica" pitchFamily="-1" charset="0"/>
              </a:rPr>
              <a:t>, </a:t>
            </a:r>
            <a:r>
              <a:rPr lang="en-US" sz="2800" b="1" dirty="0" err="1" smtClean="0">
                <a:solidFill>
                  <a:schemeClr val="tx1"/>
                </a:solidFill>
                <a:latin typeface="Helvetica" pitchFamily="-1" charset="0"/>
              </a:rPr>
              <a:t>Jaspreet</a:t>
            </a:r>
            <a:r>
              <a:rPr lang="en-US" sz="2800" b="1" dirty="0" smtClean="0">
                <a:solidFill>
                  <a:schemeClr val="tx1"/>
                </a:solidFill>
                <a:latin typeface="Helvetica" pitchFamily="-1" charset="0"/>
              </a:rPr>
              <a:t> </a:t>
            </a:r>
            <a:r>
              <a:rPr lang="en-US" sz="2800" b="1" dirty="0" err="1" smtClean="0">
                <a:solidFill>
                  <a:schemeClr val="tx1"/>
                </a:solidFill>
                <a:latin typeface="Helvetica" pitchFamily="-1" charset="0"/>
              </a:rPr>
              <a:t>Uppal</a:t>
            </a:r>
            <a:r>
              <a:rPr lang="en-US" sz="2800" b="1" dirty="0" smtClean="0">
                <a:solidFill>
                  <a:schemeClr val="tx1"/>
                </a:solidFill>
                <a:latin typeface="Helvetica" pitchFamily="-1" charset="0"/>
              </a:rPr>
              <a:t>, BS, Steven Wozniak, MD, </a:t>
            </a:r>
            <a:r>
              <a:rPr lang="en-US" sz="2800" b="1" dirty="0">
                <a:solidFill>
                  <a:schemeClr val="tx1"/>
                </a:solidFill>
                <a:latin typeface="Helvetica" pitchFamily="-1" charset="0"/>
              </a:rPr>
              <a:t>Christina </a:t>
            </a:r>
            <a:r>
              <a:rPr lang="en-US" sz="2800" b="1" dirty="0" err="1">
                <a:solidFill>
                  <a:schemeClr val="tx1"/>
                </a:solidFill>
                <a:latin typeface="Helvetica" pitchFamily="-1" charset="0"/>
              </a:rPr>
              <a:t>Mangurian</a:t>
            </a:r>
            <a:r>
              <a:rPr lang="en-US" sz="2800" b="1" dirty="0">
                <a:solidFill>
                  <a:schemeClr val="tx1"/>
                </a:solidFill>
                <a:latin typeface="Helvetica" pitchFamily="-1" charset="0"/>
              </a:rPr>
              <a:t>, MD, James W. Dilley, MD, Martha Shumway, PhD </a:t>
            </a:r>
          </a:p>
        </p:txBody>
      </p:sp>
      <p:sp>
        <p:nvSpPr>
          <p:cNvPr id="2059" name="Rectangle 44"/>
          <p:cNvSpPr>
            <a:spLocks noChangeArrowheads="1"/>
          </p:cNvSpPr>
          <p:nvPr/>
        </p:nvSpPr>
        <p:spPr bwMode="auto">
          <a:xfrm>
            <a:off x="5724525" y="2466975"/>
            <a:ext cx="36347400" cy="409575"/>
          </a:xfrm>
          <a:prstGeom prst="rect">
            <a:avLst/>
          </a:prstGeom>
          <a:noFill/>
          <a:ln w="9525">
            <a:noFill/>
            <a:miter lim="800000"/>
            <a:headEnd/>
            <a:tailEnd/>
          </a:ln>
        </p:spPr>
        <p:txBody>
          <a:bodyPr lIns="99898" tIns="49949" rIns="99898" bIns="49949">
            <a:prstTxWarp prst="textNoShape">
              <a:avLst/>
            </a:prstTxWarp>
            <a:spAutoFit/>
          </a:bodyPr>
          <a:lstStyle/>
          <a:p>
            <a:pPr algn="l" defTabSz="1219200"/>
            <a:r>
              <a:rPr lang="en-US" sz="2000" b="1">
                <a:solidFill>
                  <a:srgbClr val="336666"/>
                </a:solidFill>
                <a:latin typeface="Helvetica" pitchFamily="-1" charset="0"/>
              </a:rPr>
              <a:t>University of California, San Francisco and San Francisco General Hospital</a:t>
            </a:r>
          </a:p>
        </p:txBody>
      </p:sp>
      <p:sp>
        <p:nvSpPr>
          <p:cNvPr id="2060" name="Rectangle 58"/>
          <p:cNvSpPr>
            <a:spLocks noChangeArrowheads="1"/>
          </p:cNvSpPr>
          <p:nvPr/>
        </p:nvSpPr>
        <p:spPr bwMode="auto">
          <a:xfrm>
            <a:off x="7289800" y="3657600"/>
            <a:ext cx="6870700" cy="3200400"/>
          </a:xfrm>
          <a:prstGeom prst="rect">
            <a:avLst/>
          </a:prstGeom>
          <a:solidFill>
            <a:schemeClr val="bg1"/>
          </a:solidFill>
          <a:ln w="9525">
            <a:noFill/>
            <a:miter lim="800000"/>
            <a:headEnd/>
            <a:tailEnd/>
          </a:ln>
        </p:spPr>
        <p:txBody>
          <a:bodyPr lIns="252762" tIns="252762" rIns="252762" bIns="252762">
            <a:prstTxWarp prst="textNoShape">
              <a:avLst/>
            </a:prstTxWarp>
          </a:bodyPr>
          <a:lstStyle/>
          <a:p>
            <a:pPr algn="l" defTabSz="641350">
              <a:spcBef>
                <a:spcPct val="50000"/>
              </a:spcBef>
            </a:pPr>
            <a:r>
              <a:rPr lang="en-GB" sz="2800" b="1" dirty="0">
                <a:latin typeface="Helvetica" pitchFamily="-1" charset="0"/>
              </a:rPr>
              <a:t>Objectives</a:t>
            </a:r>
          </a:p>
          <a:p>
            <a:pPr algn="l" defTabSz="641350">
              <a:spcBef>
                <a:spcPct val="50000"/>
              </a:spcBef>
              <a:buFont typeface="Arial" pitchFamily="-1" charset="0"/>
              <a:buChar char="•"/>
            </a:pPr>
            <a:r>
              <a:rPr lang="en-US" sz="2400" dirty="0" smtClean="0">
                <a:solidFill>
                  <a:schemeClr val="tx1"/>
                </a:solidFill>
                <a:latin typeface="Helvetica" pitchFamily="-1" charset="0"/>
                <a:ea typeface="Helvetica" pitchFamily="-1" charset="0"/>
                <a:cs typeface="Helvetica" pitchFamily="-1" charset="0"/>
              </a:rPr>
              <a:t> Determine </a:t>
            </a:r>
            <a:r>
              <a:rPr lang="en-US" sz="2400" dirty="0">
                <a:solidFill>
                  <a:schemeClr val="tx1"/>
                </a:solidFill>
                <a:latin typeface="Helvetica" pitchFamily="-1" charset="0"/>
                <a:ea typeface="Helvetica" pitchFamily="-1" charset="0"/>
                <a:cs typeface="Helvetica" pitchFamily="-1" charset="0"/>
              </a:rPr>
              <a:t>patient-specific factors associated with linkage and adherence to outpatient care</a:t>
            </a:r>
          </a:p>
          <a:p>
            <a:pPr algn="l" defTabSz="641350">
              <a:spcBef>
                <a:spcPct val="50000"/>
              </a:spcBef>
              <a:buFont typeface="Arial" pitchFamily="-1" charset="0"/>
              <a:buChar char="•"/>
            </a:pPr>
            <a:r>
              <a:rPr lang="en-US" sz="2400" dirty="0" smtClean="0">
                <a:solidFill>
                  <a:schemeClr val="tx1"/>
                </a:solidFill>
                <a:latin typeface="Helvetica" pitchFamily="-1" charset="0"/>
                <a:ea typeface="Helvetica" pitchFamily="-1" charset="0"/>
                <a:cs typeface="Helvetica" pitchFamily="-1" charset="0"/>
              </a:rPr>
              <a:t> Evaluate </a:t>
            </a:r>
            <a:r>
              <a:rPr lang="en-US" sz="2400" dirty="0">
                <a:solidFill>
                  <a:schemeClr val="tx1"/>
                </a:solidFill>
                <a:latin typeface="Helvetica" pitchFamily="-1" charset="0"/>
                <a:ea typeface="Helvetica" pitchFamily="-1" charset="0"/>
                <a:cs typeface="Helvetica" pitchFamily="-1" charset="0"/>
              </a:rPr>
              <a:t>and compare current bridging strategies linking discharged psychiatric inpatients with an outpatient community clinic</a:t>
            </a:r>
          </a:p>
          <a:p>
            <a:pPr algn="l" defTabSz="641350">
              <a:spcBef>
                <a:spcPct val="50000"/>
              </a:spcBef>
              <a:buFont typeface="Arial" pitchFamily="-1" charset="0"/>
              <a:buChar char="•"/>
            </a:pPr>
            <a:endParaRPr lang="en-US" sz="2400" dirty="0">
              <a:solidFill>
                <a:schemeClr val="tx1"/>
              </a:solidFill>
              <a:latin typeface="Helvetica" pitchFamily="-1" charset="0"/>
              <a:ea typeface="Helvetica" pitchFamily="-1" charset="0"/>
              <a:cs typeface="Helvetica" pitchFamily="-1" charset="0"/>
            </a:endParaRPr>
          </a:p>
          <a:p>
            <a:pPr algn="l" defTabSz="641350">
              <a:spcBef>
                <a:spcPct val="50000"/>
              </a:spcBef>
              <a:buFont typeface="Arial" pitchFamily="-1" charset="0"/>
              <a:buChar char="•"/>
            </a:pPr>
            <a:endParaRPr lang="en-GB" sz="2400" dirty="0">
              <a:solidFill>
                <a:schemeClr val="tx1"/>
              </a:solidFill>
              <a:latin typeface="Helvetica" pitchFamily="-1" charset="0"/>
              <a:ea typeface="Helvetica" pitchFamily="-1" charset="0"/>
              <a:cs typeface="Helvetica" pitchFamily="-1" charset="0"/>
            </a:endParaRPr>
          </a:p>
        </p:txBody>
      </p:sp>
      <p:sp>
        <p:nvSpPr>
          <p:cNvPr id="2061" name="Rectangle 58"/>
          <p:cNvSpPr>
            <a:spLocks noChangeArrowheads="1"/>
          </p:cNvSpPr>
          <p:nvPr/>
        </p:nvSpPr>
        <p:spPr bwMode="auto">
          <a:xfrm>
            <a:off x="228600" y="3657600"/>
            <a:ext cx="6629400" cy="7162800"/>
          </a:xfrm>
          <a:prstGeom prst="rect">
            <a:avLst/>
          </a:prstGeom>
          <a:solidFill>
            <a:schemeClr val="bg1"/>
          </a:solidFill>
          <a:ln w="9525">
            <a:noFill/>
            <a:miter lim="800000"/>
            <a:headEnd/>
            <a:tailEnd/>
          </a:ln>
        </p:spPr>
        <p:txBody>
          <a:bodyPr lIns="252762" tIns="252762" rIns="252762" bIns="252762">
            <a:prstTxWarp prst="textNoShape">
              <a:avLst/>
            </a:prstTxWarp>
          </a:bodyPr>
          <a:lstStyle/>
          <a:p>
            <a:pPr algn="l" defTabSz="641350">
              <a:spcBef>
                <a:spcPct val="50000"/>
              </a:spcBef>
            </a:pPr>
            <a:r>
              <a:rPr lang="en-GB" sz="2800" b="1" dirty="0">
                <a:latin typeface="Helvetica" pitchFamily="-1" charset="0"/>
              </a:rPr>
              <a:t>Background</a:t>
            </a:r>
          </a:p>
          <a:p>
            <a:pPr algn="l" defTabSz="641350">
              <a:spcBef>
                <a:spcPct val="50000"/>
              </a:spcBef>
            </a:pPr>
            <a:r>
              <a:rPr lang="en-US" sz="1800" dirty="0">
                <a:solidFill>
                  <a:schemeClr val="tx1"/>
                </a:solidFill>
                <a:latin typeface="Helvetica" pitchFamily="-1" charset="0"/>
                <a:ea typeface="Helvetica" pitchFamily="-1" charset="0"/>
                <a:cs typeface="Helvetica" pitchFamily="-1" charset="0"/>
              </a:rPr>
              <a:t>Unsuccessful linkage of psychiatric inpatients to outpatient mental health care has been a long-standing issue affecting both the public and private </a:t>
            </a:r>
            <a:r>
              <a:rPr lang="en-US" sz="1800" dirty="0" smtClean="0">
                <a:solidFill>
                  <a:schemeClr val="tx1"/>
                </a:solidFill>
                <a:latin typeface="Helvetica" pitchFamily="-1" charset="0"/>
                <a:ea typeface="Helvetica" pitchFamily="-1" charset="0"/>
                <a:cs typeface="Helvetica" pitchFamily="-1" charset="0"/>
              </a:rPr>
              <a:t>sectors </a:t>
            </a:r>
            <a:r>
              <a:rPr lang="en-US" sz="1800" dirty="0">
                <a:solidFill>
                  <a:schemeClr val="tx1"/>
                </a:solidFill>
                <a:latin typeface="Helvetica" pitchFamily="-1" charset="0"/>
                <a:ea typeface="Helvetica" pitchFamily="-1" charset="0"/>
                <a:cs typeface="Helvetica" pitchFamily="-1" charset="0"/>
              </a:rPr>
              <a:t>(1-3). Prior research estimates that 22-90% of inpatients fail to connect with outpatient services (1,4).  </a:t>
            </a:r>
          </a:p>
          <a:p>
            <a:pPr algn="l" defTabSz="641350">
              <a:spcBef>
                <a:spcPct val="50000"/>
              </a:spcBef>
            </a:pPr>
            <a:r>
              <a:rPr lang="en-US" sz="1800" dirty="0">
                <a:solidFill>
                  <a:schemeClr val="tx1"/>
                </a:solidFill>
                <a:latin typeface="Helvetica" pitchFamily="-1" charset="0"/>
                <a:ea typeface="Helvetica" pitchFamily="-1" charset="0"/>
                <a:cs typeface="Helvetica" pitchFamily="-1" charset="0"/>
              </a:rPr>
              <a:t>Mental health administrators and researchers have focused on predictors of readmission as well as linkage strategies because </a:t>
            </a:r>
            <a:r>
              <a:rPr lang="en-US" sz="1800" dirty="0" err="1">
                <a:solidFill>
                  <a:schemeClr val="tx1"/>
                </a:solidFill>
                <a:latin typeface="Helvetica" pitchFamily="-1" charset="0"/>
                <a:ea typeface="Helvetica" pitchFamily="-1" charset="0"/>
                <a:cs typeface="Helvetica" pitchFamily="-1" charset="0"/>
              </a:rPr>
              <a:t>nonadherence</a:t>
            </a:r>
            <a:r>
              <a:rPr lang="en-US" sz="1800" dirty="0">
                <a:solidFill>
                  <a:schemeClr val="tx1"/>
                </a:solidFill>
                <a:latin typeface="Helvetica" pitchFamily="-1" charset="0"/>
                <a:ea typeface="Helvetica" pitchFamily="-1" charset="0"/>
                <a:cs typeface="Helvetica" pitchFamily="-1" charset="0"/>
              </a:rPr>
              <a:t> greatly increases the risk of </a:t>
            </a:r>
            <a:r>
              <a:rPr lang="en-US" sz="1800" dirty="0" err="1">
                <a:solidFill>
                  <a:schemeClr val="tx1"/>
                </a:solidFill>
                <a:latin typeface="Helvetica" pitchFamily="-1" charset="0"/>
                <a:ea typeface="Helvetica" pitchFamily="-1" charset="0"/>
                <a:cs typeface="Helvetica" pitchFamily="-1" charset="0"/>
              </a:rPr>
              <a:t>rehospitalization</a:t>
            </a:r>
            <a:r>
              <a:rPr lang="en-US" sz="1800" dirty="0">
                <a:solidFill>
                  <a:schemeClr val="tx1"/>
                </a:solidFill>
                <a:latin typeface="Helvetica" pitchFamily="-1" charset="0"/>
                <a:ea typeface="Helvetica" pitchFamily="-1" charset="0"/>
                <a:cs typeface="Helvetica" pitchFamily="-1" charset="0"/>
              </a:rPr>
              <a:t> and relapse (5). Unfortunately, most studies </a:t>
            </a:r>
            <a:r>
              <a:rPr lang="en-US" sz="1800" dirty="0" smtClean="0">
                <a:solidFill>
                  <a:schemeClr val="tx1"/>
                </a:solidFill>
                <a:latin typeface="Helvetica" pitchFamily="-1" charset="0"/>
                <a:ea typeface="Helvetica" pitchFamily="-1" charset="0"/>
                <a:cs typeface="Helvetica" pitchFamily="-1" charset="0"/>
              </a:rPr>
              <a:t>of factors </a:t>
            </a:r>
            <a:r>
              <a:rPr lang="en-US" sz="1800" dirty="0">
                <a:solidFill>
                  <a:schemeClr val="tx1"/>
                </a:solidFill>
                <a:latin typeface="Helvetica" pitchFamily="-1" charset="0"/>
                <a:ea typeface="Helvetica" pitchFamily="-1" charset="0"/>
                <a:cs typeface="Helvetica" pitchFamily="-1" charset="0"/>
              </a:rPr>
              <a:t>related to </a:t>
            </a:r>
            <a:r>
              <a:rPr lang="en-US" sz="1800" dirty="0" smtClean="0">
                <a:solidFill>
                  <a:schemeClr val="tx1"/>
                </a:solidFill>
                <a:latin typeface="Helvetica" pitchFamily="-1" charset="0"/>
                <a:ea typeface="Helvetica" pitchFamily="-1" charset="0"/>
                <a:cs typeface="Helvetica" pitchFamily="-1" charset="0"/>
              </a:rPr>
              <a:t>linkage as well as studies of strategies </a:t>
            </a:r>
            <a:r>
              <a:rPr lang="en-US" sz="1800" dirty="0">
                <a:solidFill>
                  <a:schemeClr val="tx1"/>
                </a:solidFill>
                <a:latin typeface="Helvetica" pitchFamily="-1" charset="0"/>
                <a:ea typeface="Helvetica" pitchFamily="-1" charset="0"/>
                <a:cs typeface="Helvetica" pitchFamily="-1" charset="0"/>
              </a:rPr>
              <a:t>to improve outpatient </a:t>
            </a:r>
            <a:r>
              <a:rPr lang="en-US" sz="1800" dirty="0" smtClean="0">
                <a:solidFill>
                  <a:schemeClr val="tx1"/>
                </a:solidFill>
                <a:latin typeface="Helvetica" pitchFamily="-1" charset="0"/>
                <a:ea typeface="Helvetica" pitchFamily="-1" charset="0"/>
                <a:cs typeface="Helvetica" pitchFamily="-1" charset="0"/>
              </a:rPr>
              <a:t>follow-up </a:t>
            </a:r>
            <a:r>
              <a:rPr lang="en-US" sz="1800" dirty="0">
                <a:solidFill>
                  <a:schemeClr val="tx1"/>
                </a:solidFill>
                <a:latin typeface="Helvetica" pitchFamily="-1" charset="0"/>
                <a:ea typeface="Helvetica" pitchFamily="-1" charset="0"/>
                <a:cs typeface="Helvetica" pitchFamily="-1" charset="0"/>
              </a:rPr>
              <a:t>are more than 10 years old. </a:t>
            </a:r>
          </a:p>
          <a:p>
            <a:pPr algn="l" defTabSz="641350">
              <a:spcBef>
                <a:spcPct val="50000"/>
              </a:spcBef>
            </a:pPr>
            <a:r>
              <a:rPr lang="en-US" sz="1800" dirty="0">
                <a:solidFill>
                  <a:schemeClr val="tx1"/>
                </a:solidFill>
                <a:latin typeface="Helvetica" pitchFamily="-1" charset="0"/>
                <a:ea typeface="Helvetica" pitchFamily="-1" charset="0"/>
                <a:cs typeface="Helvetica" pitchFamily="-1" charset="0"/>
              </a:rPr>
              <a:t>Some previously identified patient-specific factors include age, diagnosis, sex, legal status, co-morbid substance use, and length of stay (1-3, 6). Identified potential effective bridging strategies </a:t>
            </a:r>
            <a:r>
              <a:rPr lang="en-US" sz="1800" dirty="0" smtClean="0">
                <a:solidFill>
                  <a:schemeClr val="tx1"/>
                </a:solidFill>
                <a:latin typeface="Helvetica" pitchFamily="-1" charset="0"/>
                <a:ea typeface="Helvetica" pitchFamily="-1" charset="0"/>
                <a:cs typeface="Helvetica" pitchFamily="-1" charset="0"/>
              </a:rPr>
              <a:t>include: </a:t>
            </a:r>
            <a:r>
              <a:rPr lang="en-US" sz="1800" dirty="0">
                <a:solidFill>
                  <a:schemeClr val="tx1"/>
                </a:solidFill>
                <a:latin typeface="Helvetica" pitchFamily="-1" charset="0"/>
                <a:ea typeface="Helvetica" pitchFamily="-1" charset="0"/>
                <a:cs typeface="Helvetica" pitchFamily="-1" charset="0"/>
              </a:rPr>
              <a:t>communication between inpatient and outpatient staff, inpatients starting an outpatient program prior to discharge, </a:t>
            </a:r>
            <a:r>
              <a:rPr lang="en-US" sz="1800" dirty="0" smtClean="0">
                <a:solidFill>
                  <a:schemeClr val="tx1"/>
                </a:solidFill>
                <a:latin typeface="Helvetica" pitchFamily="-1" charset="0"/>
                <a:ea typeface="Helvetica" pitchFamily="-1" charset="0"/>
                <a:cs typeface="Helvetica" pitchFamily="-1" charset="0"/>
              </a:rPr>
              <a:t>family </a:t>
            </a:r>
            <a:r>
              <a:rPr lang="en-US" sz="1800" dirty="0">
                <a:solidFill>
                  <a:schemeClr val="tx1"/>
                </a:solidFill>
                <a:latin typeface="Helvetica" pitchFamily="-1" charset="0"/>
                <a:ea typeface="Helvetica" pitchFamily="-1" charset="0"/>
                <a:cs typeface="Helvetica" pitchFamily="-1" charset="0"/>
              </a:rPr>
              <a:t>involvement, and critical time interventions (1, 7). Given the ongoing struggles with linkage, it may be useful to examine linkage of patients who have participated in </a:t>
            </a:r>
            <a:r>
              <a:rPr lang="en-US" sz="1800" dirty="0" smtClean="0">
                <a:solidFill>
                  <a:schemeClr val="tx1"/>
                </a:solidFill>
                <a:latin typeface="Helvetica" pitchFamily="-1" charset="0"/>
                <a:ea typeface="Helvetica" pitchFamily="-1" charset="0"/>
                <a:cs typeface="Helvetica" pitchFamily="-1" charset="0"/>
              </a:rPr>
              <a:t>some of these </a:t>
            </a:r>
            <a:r>
              <a:rPr lang="en-US" sz="1800" dirty="0">
                <a:solidFill>
                  <a:schemeClr val="tx1"/>
                </a:solidFill>
                <a:latin typeface="Helvetica" pitchFamily="-1" charset="0"/>
                <a:ea typeface="Helvetica" pitchFamily="-1" charset="0"/>
                <a:cs typeface="Helvetica" pitchFamily="-1" charset="0"/>
              </a:rPr>
              <a:t>identified bridging strategies.</a:t>
            </a:r>
          </a:p>
          <a:p>
            <a:pPr algn="l" defTabSz="641350">
              <a:spcBef>
                <a:spcPct val="50000"/>
              </a:spcBef>
            </a:pPr>
            <a:r>
              <a:rPr lang="en-US" sz="1800" dirty="0">
                <a:solidFill>
                  <a:schemeClr val="tx1"/>
                </a:solidFill>
                <a:latin typeface="Helvetica" pitchFamily="-1" charset="0"/>
                <a:ea typeface="Helvetica" pitchFamily="-1" charset="0"/>
                <a:cs typeface="Helvetica" pitchFamily="-1" charset="0"/>
              </a:rPr>
              <a:t/>
            </a:r>
            <a:br>
              <a:rPr lang="en-US" sz="1800" dirty="0">
                <a:solidFill>
                  <a:schemeClr val="tx1"/>
                </a:solidFill>
                <a:latin typeface="Helvetica" pitchFamily="-1" charset="0"/>
                <a:ea typeface="Helvetica" pitchFamily="-1" charset="0"/>
                <a:cs typeface="Helvetica" pitchFamily="-1" charset="0"/>
              </a:rPr>
            </a:br>
            <a:endParaRPr lang="en-GB" sz="1800" dirty="0">
              <a:solidFill>
                <a:schemeClr val="tx1"/>
              </a:solidFill>
              <a:latin typeface="Helvetica" pitchFamily="-1" charset="0"/>
              <a:ea typeface="Helvetica" pitchFamily="-1" charset="0"/>
              <a:cs typeface="Helvetica" pitchFamily="-1" charset="0"/>
            </a:endParaRPr>
          </a:p>
        </p:txBody>
      </p:sp>
      <p:sp>
        <p:nvSpPr>
          <p:cNvPr id="2062" name="Text Box 51"/>
          <p:cNvSpPr txBox="1">
            <a:spLocks noChangeArrowheads="1"/>
          </p:cNvSpPr>
          <p:nvPr/>
        </p:nvSpPr>
        <p:spPr bwMode="auto">
          <a:xfrm>
            <a:off x="13065125" y="3771900"/>
            <a:ext cx="990600" cy="708025"/>
          </a:xfrm>
          <a:prstGeom prst="rect">
            <a:avLst/>
          </a:prstGeom>
          <a:noFill/>
          <a:ln w="9525">
            <a:noFill/>
            <a:miter lim="800000"/>
            <a:headEnd/>
            <a:tailEnd/>
          </a:ln>
        </p:spPr>
        <p:txBody>
          <a:bodyPr lIns="99898" tIns="49949" rIns="99898" bIns="49949">
            <a:prstTxWarp prst="textNoShape">
              <a:avLst/>
            </a:prstTxWarp>
            <a:spAutoFit/>
          </a:bodyPr>
          <a:lstStyle/>
          <a:p>
            <a:pPr defTabSz="1219200">
              <a:spcBef>
                <a:spcPct val="50000"/>
              </a:spcBef>
            </a:pPr>
            <a:r>
              <a:rPr lang="en-US" sz="4000">
                <a:solidFill>
                  <a:srgbClr val="336666"/>
                </a:solidFill>
                <a:sym typeface="Wingdings" pitchFamily="-1" charset="2"/>
              </a:rPr>
              <a:t></a:t>
            </a:r>
          </a:p>
        </p:txBody>
      </p:sp>
      <p:sp>
        <p:nvSpPr>
          <p:cNvPr id="2063" name="Rectangle 58"/>
          <p:cNvSpPr>
            <a:spLocks noChangeArrowheads="1"/>
          </p:cNvSpPr>
          <p:nvPr/>
        </p:nvSpPr>
        <p:spPr bwMode="auto">
          <a:xfrm>
            <a:off x="7289800" y="7065963"/>
            <a:ext cx="6870700" cy="9240837"/>
          </a:xfrm>
          <a:prstGeom prst="rect">
            <a:avLst/>
          </a:prstGeom>
          <a:solidFill>
            <a:schemeClr val="bg1"/>
          </a:solidFill>
          <a:ln w="9525">
            <a:noFill/>
            <a:miter lim="800000"/>
            <a:headEnd/>
            <a:tailEnd/>
          </a:ln>
        </p:spPr>
        <p:txBody>
          <a:bodyPr lIns="252762" tIns="252762" rIns="252762" bIns="252762">
            <a:prstTxWarp prst="textNoShape">
              <a:avLst/>
            </a:prstTxWarp>
          </a:bodyPr>
          <a:lstStyle/>
          <a:p>
            <a:pPr algn="l" defTabSz="641350">
              <a:spcBef>
                <a:spcPct val="50000"/>
              </a:spcBef>
            </a:pPr>
            <a:r>
              <a:rPr lang="en-GB" sz="2800" b="1" dirty="0">
                <a:latin typeface="Helvetica" pitchFamily="-1" charset="0"/>
              </a:rPr>
              <a:t>Methods</a:t>
            </a:r>
          </a:p>
          <a:p>
            <a:pPr algn="l" defTabSz="641350">
              <a:spcBef>
                <a:spcPct val="50000"/>
              </a:spcBef>
            </a:pPr>
            <a:r>
              <a:rPr lang="en-GB" sz="2000" b="1" u="sng" dirty="0">
                <a:solidFill>
                  <a:schemeClr val="tx1"/>
                </a:solidFill>
                <a:latin typeface="Helvetica" pitchFamily="-1" charset="0"/>
              </a:rPr>
              <a:t>Subjects:</a:t>
            </a:r>
            <a:r>
              <a:rPr lang="en-GB" sz="2000" dirty="0">
                <a:solidFill>
                  <a:schemeClr val="tx1"/>
                </a:solidFill>
                <a:latin typeface="Helvetica" pitchFamily="-1" charset="0"/>
              </a:rPr>
              <a:t> </a:t>
            </a:r>
            <a:r>
              <a:rPr lang="en-US" sz="2000" dirty="0">
                <a:solidFill>
                  <a:schemeClr val="tx1"/>
                </a:solidFill>
                <a:latin typeface="Helvetica" pitchFamily="-1" charset="0"/>
              </a:rPr>
              <a:t>Psychiatric inpatients from San Francisco General Hospital (SFGH) who are not connected with outpatient psychiatric services and </a:t>
            </a:r>
            <a:r>
              <a:rPr lang="en-US" sz="2000" dirty="0" smtClean="0">
                <a:solidFill>
                  <a:schemeClr val="tx1"/>
                </a:solidFill>
                <a:latin typeface="Helvetica" pitchFamily="-1" charset="0"/>
              </a:rPr>
              <a:t>were </a:t>
            </a:r>
            <a:r>
              <a:rPr lang="en-US" sz="2000" dirty="0">
                <a:solidFill>
                  <a:schemeClr val="tx1"/>
                </a:solidFill>
                <a:latin typeface="Helvetica" pitchFamily="-1" charset="0"/>
              </a:rPr>
              <a:t>discharged to </a:t>
            </a:r>
            <a:r>
              <a:rPr lang="en-US" sz="2000" dirty="0" smtClean="0">
                <a:solidFill>
                  <a:schemeClr val="tx1"/>
                </a:solidFill>
                <a:latin typeface="Helvetica" pitchFamily="-1" charset="0"/>
              </a:rPr>
              <a:t>a community </a:t>
            </a:r>
            <a:r>
              <a:rPr lang="en-US" sz="2000" dirty="0">
                <a:solidFill>
                  <a:schemeClr val="tx1"/>
                </a:solidFill>
                <a:latin typeface="Helvetica" pitchFamily="-1" charset="0"/>
              </a:rPr>
              <a:t>clinic, South of Market Mental Health Services (SOM MHS). Patients were discharged into either a case management program (n= 27) or provided with a “gold card” discharge plan (</a:t>
            </a:r>
            <a:r>
              <a:rPr lang="en-US" sz="2000" dirty="0" smtClean="0">
                <a:solidFill>
                  <a:schemeClr val="tx1"/>
                </a:solidFill>
                <a:latin typeface="Helvetica" pitchFamily="-1" charset="0"/>
              </a:rPr>
              <a:t>n=59) </a:t>
            </a:r>
            <a:r>
              <a:rPr lang="en-US" sz="2000" dirty="0">
                <a:solidFill>
                  <a:schemeClr val="tx1"/>
                </a:solidFill>
                <a:latin typeface="Helvetica" pitchFamily="-1" charset="0"/>
              </a:rPr>
              <a:t>arranged by inpatient and outpatient staff to facilitate immediate access to outpatient care.</a:t>
            </a:r>
            <a:endParaRPr lang="en-GB" sz="2000" b="1" u="sng" dirty="0">
              <a:solidFill>
                <a:schemeClr val="tx1"/>
              </a:solidFill>
              <a:latin typeface="Helvetica" pitchFamily="-1" charset="0"/>
            </a:endParaRPr>
          </a:p>
          <a:p>
            <a:pPr algn="l" defTabSz="641350">
              <a:spcBef>
                <a:spcPct val="50000"/>
              </a:spcBef>
            </a:pPr>
            <a:r>
              <a:rPr lang="en-GB" sz="2000" b="1" u="sng" dirty="0">
                <a:solidFill>
                  <a:schemeClr val="tx1"/>
                </a:solidFill>
                <a:latin typeface="Helvetica" pitchFamily="-1" charset="0"/>
              </a:rPr>
              <a:t>Study Type:</a:t>
            </a:r>
            <a:r>
              <a:rPr lang="en-GB" sz="2000" dirty="0">
                <a:solidFill>
                  <a:schemeClr val="tx1"/>
                </a:solidFill>
                <a:latin typeface="Helvetica" pitchFamily="-1" charset="0"/>
              </a:rPr>
              <a:t> Retrospective </a:t>
            </a:r>
            <a:r>
              <a:rPr lang="en-GB" sz="2000" dirty="0" smtClean="0">
                <a:solidFill>
                  <a:schemeClr val="tx1"/>
                </a:solidFill>
                <a:latin typeface="Helvetica" pitchFamily="-1" charset="0"/>
              </a:rPr>
              <a:t>chart review</a:t>
            </a:r>
            <a:endParaRPr lang="en-GB" sz="2000" b="1" u="sng" dirty="0">
              <a:solidFill>
                <a:schemeClr val="tx1"/>
              </a:solidFill>
              <a:latin typeface="Helvetica" pitchFamily="-1" charset="0"/>
            </a:endParaRPr>
          </a:p>
          <a:p>
            <a:pPr algn="l" defTabSz="641350">
              <a:spcBef>
                <a:spcPct val="50000"/>
              </a:spcBef>
            </a:pPr>
            <a:r>
              <a:rPr lang="en-GB" sz="2000" b="1" u="sng" dirty="0">
                <a:solidFill>
                  <a:schemeClr val="tx1"/>
                </a:solidFill>
                <a:latin typeface="Helvetica" pitchFamily="-1" charset="0"/>
              </a:rPr>
              <a:t>Study </a:t>
            </a:r>
            <a:r>
              <a:rPr lang="en-GB" sz="2000" b="1" u="sng" dirty="0" smtClean="0">
                <a:solidFill>
                  <a:schemeClr val="tx1"/>
                </a:solidFill>
                <a:latin typeface="Helvetica" pitchFamily="-1" charset="0"/>
              </a:rPr>
              <a:t>Procedure: </a:t>
            </a:r>
            <a:r>
              <a:rPr lang="en-US" sz="2000" dirty="0" smtClean="0">
                <a:solidFill>
                  <a:schemeClr val="tx1"/>
                </a:solidFill>
                <a:latin typeface="Helvetica" pitchFamily="-1" charset="0"/>
              </a:rPr>
              <a:t>The </a:t>
            </a:r>
            <a:r>
              <a:rPr lang="en-US" sz="2000" dirty="0">
                <a:solidFill>
                  <a:schemeClr val="tx1"/>
                </a:solidFill>
                <a:latin typeface="Helvetica" pitchFamily="-1" charset="0"/>
              </a:rPr>
              <a:t>electronic records for SFGH psychiatry inpatients were reviewed for discharges between 7/1/2012 and 6/30/2013.  Demographic and other patient-specific variables previously identified in the literature were collected. In addition, information on no-shows, cancelled appointments, chart closures, crisis visits, </a:t>
            </a:r>
            <a:r>
              <a:rPr lang="en-US" sz="2000" dirty="0" smtClean="0">
                <a:solidFill>
                  <a:schemeClr val="tx1"/>
                </a:solidFill>
                <a:latin typeface="Helvetica" pitchFamily="-1" charset="0"/>
              </a:rPr>
              <a:t>re-hospitalizations were also </a:t>
            </a:r>
            <a:r>
              <a:rPr lang="en-US" sz="2000" dirty="0">
                <a:solidFill>
                  <a:schemeClr val="tx1"/>
                </a:solidFill>
                <a:latin typeface="Helvetica" pitchFamily="-1" charset="0"/>
              </a:rPr>
              <a:t>collected to evaluate adherence.</a:t>
            </a:r>
          </a:p>
          <a:p>
            <a:pPr algn="l" defTabSz="641350">
              <a:spcBef>
                <a:spcPct val="50000"/>
              </a:spcBef>
            </a:pPr>
            <a:r>
              <a:rPr lang="en-GB" sz="2000" b="1" u="sng" dirty="0">
                <a:solidFill>
                  <a:schemeClr val="tx1"/>
                </a:solidFill>
                <a:latin typeface="Helvetica" pitchFamily="-1" charset="0"/>
              </a:rPr>
              <a:t>Data </a:t>
            </a:r>
            <a:r>
              <a:rPr lang="en-GB" sz="2000" b="1" u="sng" dirty="0" smtClean="0">
                <a:solidFill>
                  <a:schemeClr val="tx1"/>
                </a:solidFill>
                <a:latin typeface="Helvetica" pitchFamily="-1" charset="0"/>
              </a:rPr>
              <a:t>Analysis: </a:t>
            </a:r>
            <a:r>
              <a:rPr lang="en-US" sz="2000" dirty="0" smtClean="0">
                <a:solidFill>
                  <a:schemeClr val="tx1"/>
                </a:solidFill>
                <a:latin typeface="Helvetica" pitchFamily="-1" charset="0"/>
                <a:ea typeface="Helvetica" pitchFamily="-1" charset="0"/>
                <a:cs typeface="Helvetica" pitchFamily="-1" charset="0"/>
              </a:rPr>
              <a:t>Chi </a:t>
            </a:r>
            <a:r>
              <a:rPr lang="en-US" sz="2000" dirty="0">
                <a:solidFill>
                  <a:schemeClr val="tx1"/>
                </a:solidFill>
                <a:latin typeface="Helvetica" pitchFamily="-1" charset="0"/>
                <a:ea typeface="Helvetica" pitchFamily="-1" charset="0"/>
                <a:cs typeface="Helvetica" pitchFamily="-1" charset="0"/>
              </a:rPr>
              <a:t>square tests and t-tests were used to examine the impact of bridging strategy (case management vs. "gold card”) and patient factors on linkage and adherence to outpatient care.</a:t>
            </a:r>
            <a:endParaRPr lang="en-GB" sz="2000" dirty="0">
              <a:solidFill>
                <a:schemeClr val="tx1"/>
              </a:solidFill>
              <a:latin typeface="Helvetica" pitchFamily="-1" charset="0"/>
              <a:ea typeface="Helvetica" pitchFamily="-1" charset="0"/>
              <a:cs typeface="Helvetica" pitchFamily="-1" charset="0"/>
            </a:endParaRPr>
          </a:p>
        </p:txBody>
      </p:sp>
      <p:sp>
        <p:nvSpPr>
          <p:cNvPr id="2064" name="Rectangle 58"/>
          <p:cNvSpPr>
            <a:spLocks noChangeArrowheads="1"/>
          </p:cNvSpPr>
          <p:nvPr/>
        </p:nvSpPr>
        <p:spPr bwMode="auto">
          <a:xfrm>
            <a:off x="14489113" y="3657599"/>
            <a:ext cx="7162800" cy="17858581"/>
          </a:xfrm>
          <a:prstGeom prst="rect">
            <a:avLst/>
          </a:prstGeom>
          <a:solidFill>
            <a:schemeClr val="bg1"/>
          </a:solidFill>
          <a:ln w="9525">
            <a:noFill/>
            <a:miter lim="800000"/>
            <a:headEnd/>
            <a:tailEnd/>
          </a:ln>
        </p:spPr>
        <p:txBody>
          <a:bodyPr lIns="252762" tIns="252762" rIns="252762" bIns="252762">
            <a:prstTxWarp prst="textNoShape">
              <a:avLst/>
            </a:prstTxWarp>
          </a:bodyPr>
          <a:lstStyle/>
          <a:p>
            <a:pPr algn="l" defTabSz="641350">
              <a:spcBef>
                <a:spcPct val="50000"/>
              </a:spcBef>
            </a:pPr>
            <a:r>
              <a:rPr lang="en-GB" sz="2800" b="1" dirty="0" smtClean="0">
                <a:latin typeface="Helvetica" pitchFamily="-1" charset="0"/>
              </a:rPr>
              <a:t>Sample Characteristics </a:t>
            </a: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800" b="1" u="sng" dirty="0">
              <a:solidFill>
                <a:schemeClr val="tx1"/>
              </a:solidFill>
              <a:latin typeface="Helvetica" pitchFamily="-1" charset="0"/>
            </a:endParaRPr>
          </a:p>
        </p:txBody>
      </p:sp>
      <p:sp>
        <p:nvSpPr>
          <p:cNvPr id="2065" name="Rectangle 58"/>
          <p:cNvSpPr>
            <a:spLocks noChangeArrowheads="1"/>
          </p:cNvSpPr>
          <p:nvPr/>
        </p:nvSpPr>
        <p:spPr bwMode="auto">
          <a:xfrm>
            <a:off x="21945600" y="3657600"/>
            <a:ext cx="7162800" cy="11183778"/>
          </a:xfrm>
          <a:prstGeom prst="rect">
            <a:avLst/>
          </a:prstGeom>
          <a:solidFill>
            <a:schemeClr val="bg1"/>
          </a:solidFill>
          <a:ln w="9525">
            <a:noFill/>
            <a:miter lim="800000"/>
            <a:headEnd/>
            <a:tailEnd/>
          </a:ln>
        </p:spPr>
        <p:txBody>
          <a:bodyPr lIns="252762" tIns="252762" rIns="252762" bIns="252762">
            <a:prstTxWarp prst="textNoShape">
              <a:avLst/>
            </a:prstTxWarp>
          </a:bodyPr>
          <a:lstStyle/>
          <a:p>
            <a:pPr algn="l" defTabSz="641350">
              <a:spcBef>
                <a:spcPts val="0"/>
              </a:spcBef>
            </a:pPr>
            <a:r>
              <a:rPr lang="en-GB" b="1" kern="800" dirty="0" smtClean="0">
                <a:latin typeface="Helvetica" pitchFamily="-1" charset="0"/>
              </a:rPr>
              <a:t>Results:</a:t>
            </a:r>
            <a:r>
              <a:rPr lang="en-GB" sz="2800" b="1" kern="800" dirty="0" smtClean="0">
                <a:latin typeface="Helvetica" pitchFamily="-1" charset="0"/>
              </a:rPr>
              <a:t> </a:t>
            </a:r>
          </a:p>
          <a:p>
            <a:pPr algn="l" defTabSz="641350">
              <a:spcBef>
                <a:spcPts val="0"/>
              </a:spcBef>
            </a:pPr>
            <a:r>
              <a:rPr lang="en-GB" sz="2400" b="1" kern="800" dirty="0" smtClean="0">
                <a:latin typeface="Helvetica" pitchFamily="-1" charset="0"/>
              </a:rPr>
              <a:t>Case Management Linkage and Adherence </a:t>
            </a:r>
            <a:endParaRPr lang="en-GB" sz="2400" b="1" kern="800" dirty="0">
              <a:latin typeface="Helvetica" pitchFamily="-1" charset="0"/>
            </a:endParaRPr>
          </a:p>
          <a:p>
            <a:pPr marL="285750" indent="-285750" algn="l" defTabSz="641350">
              <a:spcBef>
                <a:spcPct val="50000"/>
              </a:spcBef>
              <a:buFont typeface="Arial" panose="020B0604020202020204" pitchFamily="34" charset="0"/>
              <a:buChar char="•"/>
            </a:pPr>
            <a:endParaRPr lang="en-GB" sz="2000" dirty="0" smtClean="0">
              <a:solidFill>
                <a:schemeClr val="tx1"/>
              </a:solidFill>
              <a:latin typeface="Helvetica" pitchFamily="-1" charset="0"/>
            </a:endParaRPr>
          </a:p>
          <a:p>
            <a:pPr marL="285750" indent="-285750" algn="l" defTabSz="641350">
              <a:spcBef>
                <a:spcPct val="50000"/>
              </a:spcBef>
              <a:buFont typeface="Arial" panose="020B0604020202020204" pitchFamily="34" charset="0"/>
              <a:buChar char="•"/>
            </a:pPr>
            <a:endParaRPr lang="en-GB" sz="2000" dirty="0">
              <a:solidFill>
                <a:schemeClr val="tx1"/>
              </a:solidFill>
              <a:latin typeface="Helvetica" pitchFamily="-1" charset="0"/>
            </a:endParaRPr>
          </a:p>
          <a:p>
            <a:pPr marL="285750" indent="-285750" algn="l" defTabSz="641350">
              <a:spcBef>
                <a:spcPct val="50000"/>
              </a:spcBef>
              <a:buFont typeface="Arial" panose="020B0604020202020204" pitchFamily="34" charset="0"/>
              <a:buChar char="•"/>
            </a:pPr>
            <a:endParaRPr lang="en-GB" sz="2000" dirty="0" smtClean="0">
              <a:solidFill>
                <a:schemeClr val="tx1"/>
              </a:solidFill>
              <a:latin typeface="Helvetica" pitchFamily="-1" charset="0"/>
            </a:endParaRPr>
          </a:p>
          <a:p>
            <a:pPr marL="285750" indent="-285750" algn="l" defTabSz="641350">
              <a:spcBef>
                <a:spcPct val="50000"/>
              </a:spcBef>
              <a:buFont typeface="Arial" panose="020B0604020202020204" pitchFamily="34" charset="0"/>
              <a:buChar char="•"/>
            </a:pPr>
            <a:endParaRPr lang="en-GB" sz="2000" dirty="0">
              <a:solidFill>
                <a:schemeClr val="tx1"/>
              </a:solidFill>
              <a:latin typeface="Helvetica" pitchFamily="-1" charset="0"/>
            </a:endParaRPr>
          </a:p>
          <a:p>
            <a:pPr marL="285750" indent="-285750" algn="l" defTabSz="641350">
              <a:spcBef>
                <a:spcPct val="50000"/>
              </a:spcBef>
              <a:buFont typeface="Arial" panose="020B0604020202020204" pitchFamily="34" charset="0"/>
              <a:buChar char="•"/>
            </a:pPr>
            <a:endParaRPr lang="en-GB" sz="2000" dirty="0" smtClean="0">
              <a:solidFill>
                <a:schemeClr val="tx1"/>
              </a:solidFill>
              <a:latin typeface="Helvetica" pitchFamily="-1" charset="0"/>
            </a:endParaRPr>
          </a:p>
          <a:p>
            <a:pPr marL="285750" indent="-285750" algn="l" defTabSz="641350">
              <a:spcBef>
                <a:spcPct val="50000"/>
              </a:spcBef>
              <a:buFont typeface="Arial" panose="020B0604020202020204" pitchFamily="34" charset="0"/>
              <a:buChar char="•"/>
            </a:pPr>
            <a:endParaRPr lang="en-GB" sz="2000" dirty="0">
              <a:solidFill>
                <a:schemeClr val="tx1"/>
              </a:solidFill>
              <a:latin typeface="Helvetica" pitchFamily="-1" charset="0"/>
            </a:endParaRPr>
          </a:p>
          <a:p>
            <a:pPr marL="285750" indent="-285750" algn="l" defTabSz="641350">
              <a:spcBef>
                <a:spcPct val="50000"/>
              </a:spcBef>
              <a:buFont typeface="Arial" panose="020B0604020202020204" pitchFamily="34" charset="0"/>
              <a:buChar char="•"/>
            </a:pPr>
            <a:endParaRPr lang="en-GB" sz="2000" dirty="0" smtClean="0">
              <a:solidFill>
                <a:schemeClr val="tx1"/>
              </a:solidFill>
              <a:latin typeface="Helvetica" pitchFamily="-1" charset="0"/>
            </a:endParaRPr>
          </a:p>
          <a:p>
            <a:pPr algn="l" defTabSz="641350">
              <a:spcBef>
                <a:spcPct val="50000"/>
              </a:spcBef>
            </a:pPr>
            <a:endParaRPr lang="en-GB" sz="2000" dirty="0" smtClean="0">
              <a:solidFill>
                <a:schemeClr val="tx1"/>
              </a:solidFill>
              <a:latin typeface="Helvetica" pitchFamily="-1" charset="0"/>
            </a:endParaRPr>
          </a:p>
          <a:p>
            <a:pPr algn="l" defTabSz="641350">
              <a:spcBef>
                <a:spcPct val="50000"/>
              </a:spcBef>
            </a:pPr>
            <a:r>
              <a:rPr lang="en-GB" sz="2000" b="1" dirty="0" smtClean="0">
                <a:solidFill>
                  <a:schemeClr val="tx1"/>
                </a:solidFill>
                <a:latin typeface="Helvetica" pitchFamily="-1" charset="0"/>
              </a:rPr>
              <a:t>Summary:</a:t>
            </a:r>
          </a:p>
          <a:p>
            <a:pPr marL="285750" indent="-285750" algn="l" defTabSz="641350">
              <a:spcBef>
                <a:spcPct val="50000"/>
              </a:spcBef>
              <a:buFont typeface="Arial" panose="020B0604020202020204" pitchFamily="34" charset="0"/>
              <a:buChar char="•"/>
            </a:pPr>
            <a:r>
              <a:rPr lang="en-GB" sz="2400" dirty="0" smtClean="0">
                <a:solidFill>
                  <a:schemeClr val="tx1"/>
                </a:solidFill>
                <a:latin typeface="Helvetica" pitchFamily="-1" charset="0"/>
              </a:rPr>
              <a:t>Patients with Citywide Linkage case management were much more likely to have their intake completed in the clinic than patients with the “Gold Card” discharge plan (100% vs. 54%) </a:t>
            </a:r>
          </a:p>
          <a:p>
            <a:pPr marL="285750" indent="-285750" algn="l" defTabSz="641350">
              <a:spcBef>
                <a:spcPct val="50000"/>
              </a:spcBef>
              <a:buFont typeface="Arial" panose="020B0604020202020204" pitchFamily="34" charset="0"/>
              <a:buChar char="•"/>
            </a:pPr>
            <a:r>
              <a:rPr lang="en-GB" sz="2400" dirty="0" smtClean="0">
                <a:solidFill>
                  <a:schemeClr val="tx1"/>
                </a:solidFill>
                <a:latin typeface="Helvetica" pitchFamily="-1" charset="0"/>
              </a:rPr>
              <a:t>After completing the intake, Citywide  Linkage patients were much more likely to have an initial follow up appointment scheduled  than “Gold Card” patients ( 92% vs. 63%)</a:t>
            </a:r>
          </a:p>
          <a:p>
            <a:pPr marL="285750" indent="-285750" algn="l" defTabSz="641350">
              <a:spcBef>
                <a:spcPct val="50000"/>
              </a:spcBef>
              <a:buFont typeface="Arial" panose="020B0604020202020204" pitchFamily="34" charset="0"/>
              <a:buChar char="•"/>
            </a:pPr>
            <a:r>
              <a:rPr lang="en-GB" sz="2400" dirty="0" smtClean="0">
                <a:solidFill>
                  <a:schemeClr val="tx1"/>
                </a:solidFill>
                <a:latin typeface="Helvetica" pitchFamily="-1" charset="0"/>
              </a:rPr>
              <a:t>However after having the follow up appointment scheduled, Citywide Linkage patients attended the appointment about as frequently as “Gold Card” patients ( 84% vs. 95%)</a:t>
            </a:r>
            <a:endParaRPr lang="en-GB" sz="2400" dirty="0">
              <a:solidFill>
                <a:schemeClr val="tx1"/>
              </a:solidFill>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1800" b="1" u="sng" dirty="0">
              <a:solidFill>
                <a:schemeClr val="tx1"/>
              </a:solidFill>
              <a:latin typeface="Helvetica" pitchFamily="-1" charset="0"/>
            </a:endParaRPr>
          </a:p>
          <a:p>
            <a:pPr algn="l" defTabSz="641350">
              <a:spcBef>
                <a:spcPct val="50000"/>
              </a:spcBef>
              <a:buFont typeface="Arial" pitchFamily="-1" charset="0"/>
              <a:buChar char="•"/>
            </a:pPr>
            <a:endParaRPr lang="en-GB" sz="1600" dirty="0">
              <a:solidFill>
                <a:schemeClr val="tx1"/>
              </a:solidFill>
              <a:latin typeface="Helvetica" pitchFamily="-1" charset="0"/>
            </a:endParaRPr>
          </a:p>
          <a:p>
            <a:pPr algn="l" defTabSz="641350">
              <a:spcBef>
                <a:spcPct val="50000"/>
              </a:spcBef>
            </a:pPr>
            <a:endParaRPr lang="en-GB" sz="16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a:p>
            <a:pPr algn="l" defTabSz="641350">
              <a:spcBef>
                <a:spcPct val="50000"/>
              </a:spcBef>
            </a:pPr>
            <a:endParaRPr lang="en-GB" sz="2800" b="1" dirty="0">
              <a:latin typeface="Helvetica" pitchFamily="-1" charset="0"/>
            </a:endParaRPr>
          </a:p>
        </p:txBody>
      </p:sp>
      <p:sp>
        <p:nvSpPr>
          <p:cNvPr id="2066" name="Text Box 321"/>
          <p:cNvSpPr txBox="1">
            <a:spLocks noChangeArrowheads="1"/>
          </p:cNvSpPr>
          <p:nvPr/>
        </p:nvSpPr>
        <p:spPr bwMode="auto">
          <a:xfrm>
            <a:off x="28257500" y="3581400"/>
            <a:ext cx="1079500" cy="708025"/>
          </a:xfrm>
          <a:prstGeom prst="rect">
            <a:avLst/>
          </a:prstGeom>
          <a:noFill/>
          <a:ln w="9525">
            <a:noFill/>
            <a:miter lim="800000"/>
            <a:headEnd/>
            <a:tailEnd/>
          </a:ln>
        </p:spPr>
        <p:txBody>
          <a:bodyPr lIns="99898" tIns="49949" rIns="99898" bIns="49949">
            <a:prstTxWarp prst="textNoShape">
              <a:avLst/>
            </a:prstTxWarp>
            <a:spAutoFit/>
          </a:bodyPr>
          <a:lstStyle/>
          <a:p>
            <a:pPr defTabSz="1219200">
              <a:spcBef>
                <a:spcPct val="50000"/>
              </a:spcBef>
            </a:pPr>
            <a:r>
              <a:rPr lang="en-US" sz="4000" dirty="0">
                <a:solidFill>
                  <a:srgbClr val="336666"/>
                </a:solidFill>
                <a:sym typeface="Wingdings" pitchFamily="-1" charset="2"/>
              </a:rPr>
              <a:t></a:t>
            </a:r>
          </a:p>
        </p:txBody>
      </p:sp>
      <p:sp>
        <p:nvSpPr>
          <p:cNvPr id="2067" name="Rectangle 58"/>
          <p:cNvSpPr>
            <a:spLocks noChangeArrowheads="1"/>
          </p:cNvSpPr>
          <p:nvPr/>
        </p:nvSpPr>
        <p:spPr bwMode="auto">
          <a:xfrm>
            <a:off x="29371924" y="3679825"/>
            <a:ext cx="7280275" cy="11161553"/>
          </a:xfrm>
          <a:prstGeom prst="rect">
            <a:avLst/>
          </a:prstGeom>
          <a:solidFill>
            <a:schemeClr val="bg1"/>
          </a:solidFill>
          <a:ln w="9525">
            <a:noFill/>
            <a:miter lim="800000"/>
            <a:headEnd/>
            <a:tailEnd/>
          </a:ln>
        </p:spPr>
        <p:txBody>
          <a:bodyPr lIns="252762" tIns="252762" rIns="252762" bIns="252762">
            <a:prstTxWarp prst="textNoShape">
              <a:avLst/>
            </a:prstTxWarp>
          </a:bodyPr>
          <a:lstStyle/>
          <a:p>
            <a:pPr algn="l" defTabSz="641350">
              <a:spcBef>
                <a:spcPts val="0"/>
              </a:spcBef>
            </a:pPr>
            <a:r>
              <a:rPr lang="en-GB" sz="2800" b="1" dirty="0" smtClean="0">
                <a:latin typeface="Helvetica" pitchFamily="-1" charset="0"/>
              </a:rPr>
              <a:t>Results:</a:t>
            </a:r>
          </a:p>
          <a:p>
            <a:pPr algn="l" defTabSz="641350">
              <a:spcBef>
                <a:spcPts val="0"/>
              </a:spcBef>
            </a:pPr>
            <a:r>
              <a:rPr lang="en-GB" sz="2400" b="1" dirty="0" smtClean="0">
                <a:latin typeface="Helvetica" pitchFamily="-1" charset="0"/>
              </a:rPr>
              <a:t>Psychiatric Linkage and Adherence </a:t>
            </a:r>
            <a:endParaRPr lang="en-GB" sz="2400" b="1" dirty="0">
              <a:latin typeface="Helvetica" pitchFamily="-1" charset="0"/>
            </a:endParaRPr>
          </a:p>
          <a:p>
            <a:pPr algn="l" defTabSz="641350">
              <a:spcBef>
                <a:spcPct val="50000"/>
              </a:spcBef>
            </a:pPr>
            <a:endParaRPr lang="en-GB" sz="2800" b="1" dirty="0">
              <a:solidFill>
                <a:schemeClr val="tx1"/>
              </a:solidFill>
              <a:latin typeface="Helvetica" pitchFamily="-1" charset="0"/>
            </a:endParaRPr>
          </a:p>
          <a:p>
            <a:pPr algn="l" defTabSz="641350">
              <a:spcBef>
                <a:spcPct val="50000"/>
              </a:spcBef>
            </a:pPr>
            <a:endParaRPr lang="en-GB" sz="2800" b="1" dirty="0">
              <a:solidFill>
                <a:schemeClr val="tx1"/>
              </a:solidFill>
              <a:latin typeface="Helvetica" pitchFamily="-1" charset="0"/>
            </a:endParaRPr>
          </a:p>
          <a:p>
            <a:pPr algn="l" defTabSz="641350">
              <a:spcBef>
                <a:spcPct val="50000"/>
              </a:spcBef>
            </a:pPr>
            <a:endParaRPr lang="en-GB" sz="2800" b="1" dirty="0">
              <a:solidFill>
                <a:schemeClr val="tx1"/>
              </a:solidFill>
              <a:latin typeface="Helvetica" pitchFamily="-1" charset="0"/>
            </a:endParaRPr>
          </a:p>
          <a:p>
            <a:pPr algn="l" defTabSz="641350">
              <a:spcBef>
                <a:spcPct val="50000"/>
              </a:spcBef>
            </a:pPr>
            <a:endParaRPr lang="en-GB" sz="2800" b="1" dirty="0">
              <a:solidFill>
                <a:schemeClr val="tx1"/>
              </a:solidFill>
              <a:latin typeface="Helvetica" pitchFamily="-1" charset="0"/>
            </a:endParaRPr>
          </a:p>
          <a:p>
            <a:pPr algn="l" defTabSz="641350">
              <a:spcBef>
                <a:spcPct val="50000"/>
              </a:spcBef>
            </a:pPr>
            <a:endParaRPr lang="en-GB" sz="2800" b="1" dirty="0" smtClean="0">
              <a:solidFill>
                <a:schemeClr val="tx1"/>
              </a:solidFill>
              <a:latin typeface="Helvetica" pitchFamily="-1" charset="0"/>
            </a:endParaRPr>
          </a:p>
          <a:p>
            <a:pPr lvl="0" algn="l" defTabSz="641350">
              <a:spcBef>
                <a:spcPct val="50000"/>
              </a:spcBef>
            </a:pPr>
            <a:endParaRPr lang="en-GB" sz="2800" b="1" dirty="0" smtClean="0">
              <a:solidFill>
                <a:schemeClr val="tx1"/>
              </a:solidFill>
              <a:latin typeface="Helvetica" pitchFamily="-1" charset="0"/>
            </a:endParaRPr>
          </a:p>
          <a:p>
            <a:pPr lvl="0" algn="l" defTabSz="641350">
              <a:spcBef>
                <a:spcPct val="50000"/>
              </a:spcBef>
            </a:pPr>
            <a:endParaRPr lang="en-GB" sz="2000" b="1" dirty="0" smtClean="0">
              <a:solidFill>
                <a:srgbClr val="000000"/>
              </a:solidFill>
              <a:latin typeface="Helvetica" pitchFamily="-1" charset="0"/>
            </a:endParaRPr>
          </a:p>
          <a:p>
            <a:pPr lvl="0" algn="l" defTabSz="641350">
              <a:spcBef>
                <a:spcPct val="50000"/>
              </a:spcBef>
            </a:pPr>
            <a:r>
              <a:rPr lang="en-GB" sz="2000" b="1" dirty="0" smtClean="0">
                <a:solidFill>
                  <a:srgbClr val="000000"/>
                </a:solidFill>
                <a:latin typeface="Helvetica" pitchFamily="-1" charset="0"/>
              </a:rPr>
              <a:t>Summary:</a:t>
            </a:r>
          </a:p>
          <a:p>
            <a:pPr marL="285750" lvl="0" indent="-285750" algn="l" defTabSz="641350">
              <a:spcBef>
                <a:spcPct val="50000"/>
              </a:spcBef>
              <a:buFont typeface="Arial" panose="020B0604020202020204" pitchFamily="34" charset="0"/>
              <a:buChar char="•"/>
            </a:pPr>
            <a:r>
              <a:rPr lang="en-GB" sz="2400" dirty="0" smtClean="0">
                <a:solidFill>
                  <a:srgbClr val="000000"/>
                </a:solidFill>
                <a:latin typeface="Helvetica" pitchFamily="-1" charset="0"/>
              </a:rPr>
              <a:t>Patients with Citywide Linkage case management were about as likely to have their psychiatric evaluation completed in clinic as patients with the “Gold Card” discharge plan (74% vs. 74%) </a:t>
            </a:r>
          </a:p>
          <a:p>
            <a:pPr marL="285750" lvl="0" indent="-285750" algn="l" defTabSz="641350">
              <a:spcBef>
                <a:spcPct val="50000"/>
              </a:spcBef>
              <a:buFont typeface="Arial" panose="020B0604020202020204" pitchFamily="34" charset="0"/>
              <a:buChar char="•"/>
            </a:pPr>
            <a:r>
              <a:rPr lang="en-GB" sz="2400" dirty="0" smtClean="0">
                <a:solidFill>
                  <a:srgbClr val="000000"/>
                </a:solidFill>
                <a:latin typeface="Helvetica" pitchFamily="-1" charset="0"/>
              </a:rPr>
              <a:t>After completing the intake, Citywide Linkage patients were about as likely to have an initial psychiatric follow up appointment as “Gold Card” patients ( 90% vs. 87%) and about as likely to attend the follow up appointment (89% vs. 86%)</a:t>
            </a:r>
          </a:p>
        </p:txBody>
      </p:sp>
      <p:sp>
        <p:nvSpPr>
          <p:cNvPr id="2068" name="Text Box 322"/>
          <p:cNvSpPr txBox="1">
            <a:spLocks noChangeArrowheads="1"/>
          </p:cNvSpPr>
          <p:nvPr/>
        </p:nvSpPr>
        <p:spPr bwMode="auto">
          <a:xfrm>
            <a:off x="35464750" y="3675063"/>
            <a:ext cx="1079500" cy="708025"/>
          </a:xfrm>
          <a:prstGeom prst="rect">
            <a:avLst/>
          </a:prstGeom>
          <a:noFill/>
          <a:ln w="9525">
            <a:noFill/>
            <a:miter lim="800000"/>
            <a:headEnd/>
            <a:tailEnd/>
          </a:ln>
        </p:spPr>
        <p:txBody>
          <a:bodyPr lIns="99898" tIns="49949" rIns="99898" bIns="49949">
            <a:prstTxWarp prst="textNoShape">
              <a:avLst/>
            </a:prstTxWarp>
            <a:spAutoFit/>
          </a:bodyPr>
          <a:lstStyle/>
          <a:p>
            <a:pPr defTabSz="1219200">
              <a:spcBef>
                <a:spcPct val="50000"/>
              </a:spcBef>
            </a:pPr>
            <a:r>
              <a:rPr lang="en-US" sz="4000">
                <a:solidFill>
                  <a:srgbClr val="336666"/>
                </a:solidFill>
                <a:sym typeface="Wingdings" pitchFamily="-1" charset="2"/>
              </a:rPr>
              <a:t></a:t>
            </a:r>
          </a:p>
        </p:txBody>
      </p:sp>
      <p:sp>
        <p:nvSpPr>
          <p:cNvPr id="2069" name="Rectangle 58"/>
          <p:cNvSpPr>
            <a:spLocks noChangeArrowheads="1"/>
          </p:cNvSpPr>
          <p:nvPr/>
        </p:nvSpPr>
        <p:spPr bwMode="auto">
          <a:xfrm>
            <a:off x="37152756" y="3667125"/>
            <a:ext cx="6281244" cy="10006013"/>
          </a:xfrm>
          <a:prstGeom prst="rect">
            <a:avLst/>
          </a:prstGeom>
          <a:solidFill>
            <a:schemeClr val="bg1"/>
          </a:solidFill>
          <a:ln w="9525">
            <a:noFill/>
            <a:miter lim="800000"/>
            <a:headEnd/>
            <a:tailEnd/>
          </a:ln>
        </p:spPr>
        <p:txBody>
          <a:bodyPr lIns="252762" tIns="252762" rIns="252762" bIns="252762">
            <a:prstTxWarp prst="textNoShape">
              <a:avLst/>
            </a:prstTxWarp>
          </a:bodyPr>
          <a:lstStyle/>
          <a:p>
            <a:pPr algn="l" defTabSz="641350">
              <a:spcBef>
                <a:spcPct val="50000"/>
              </a:spcBef>
            </a:pPr>
            <a:r>
              <a:rPr lang="en-US" sz="2800" b="1" dirty="0" smtClean="0">
                <a:latin typeface="Helvetica" pitchFamily="-1" charset="0"/>
              </a:rPr>
              <a:t>Conclusions</a:t>
            </a:r>
            <a:endParaRPr lang="en-US" sz="1600" dirty="0">
              <a:solidFill>
                <a:schemeClr val="tx1"/>
              </a:solidFill>
              <a:latin typeface="Helvetica" panose="020B0604020202020204" pitchFamily="34" charset="0"/>
              <a:ea typeface="Calibri"/>
              <a:cs typeface="Helvetica" panose="020B0604020202020204" pitchFamily="34" charset="0"/>
            </a:endParaRPr>
          </a:p>
          <a:p>
            <a:pPr marL="285750" marR="0" indent="-285750" algn="l">
              <a:spcBef>
                <a:spcPts val="0"/>
              </a:spcBef>
              <a:spcAft>
                <a:spcPts val="800"/>
              </a:spcAft>
              <a:buFont typeface="Arial" panose="020B0604020202020204" pitchFamily="34" charset="0"/>
              <a:buChar char="•"/>
            </a:pPr>
            <a:r>
              <a:rPr lang="en-US" sz="2300" dirty="0" smtClean="0">
                <a:solidFill>
                  <a:schemeClr val="tx1"/>
                </a:solidFill>
                <a:latin typeface="Helvetica" panose="020B0604020202020204" pitchFamily="34" charset="0"/>
                <a:ea typeface="Calibri"/>
                <a:cs typeface="Helvetica" panose="020B0604020202020204" pitchFamily="34" charset="0"/>
              </a:rPr>
              <a:t>Citywide linkage clients were significantly more likely to complete intake with a case manager because it took place in the inpatient unit </a:t>
            </a:r>
          </a:p>
          <a:p>
            <a:pPr marL="285750" marR="0" indent="-285750" algn="l">
              <a:spcBef>
                <a:spcPts val="0"/>
              </a:spcBef>
              <a:spcAft>
                <a:spcPts val="800"/>
              </a:spcAft>
              <a:buFont typeface="Arial" panose="020B0604020202020204" pitchFamily="34" charset="0"/>
              <a:buChar char="•"/>
            </a:pPr>
            <a:r>
              <a:rPr lang="en-US" sz="2300" dirty="0" smtClean="0">
                <a:solidFill>
                  <a:schemeClr val="tx1"/>
                </a:solidFill>
                <a:latin typeface="Helvetica" panose="020B0604020202020204" pitchFamily="34" charset="0"/>
                <a:ea typeface="Calibri"/>
                <a:cs typeface="Helvetica" panose="020B0604020202020204" pitchFamily="34" charset="0"/>
              </a:rPr>
              <a:t>Successful </a:t>
            </a:r>
            <a:r>
              <a:rPr lang="en-US" sz="2300" dirty="0">
                <a:solidFill>
                  <a:schemeClr val="tx1"/>
                </a:solidFill>
                <a:latin typeface="Helvetica" panose="020B0604020202020204" pitchFamily="34" charset="0"/>
                <a:ea typeface="Calibri"/>
                <a:cs typeface="Helvetica" panose="020B0604020202020204" pitchFamily="34" charset="0"/>
              </a:rPr>
              <a:t>linkage to outpatient psychiatric care was largely determined by attendance at the first intake appointment</a:t>
            </a:r>
            <a:r>
              <a:rPr lang="en-US" sz="2300" dirty="0" smtClean="0">
                <a:solidFill>
                  <a:schemeClr val="tx1"/>
                </a:solidFill>
                <a:latin typeface="Helvetica" panose="020B0604020202020204" pitchFamily="34" charset="0"/>
                <a:ea typeface="Calibri"/>
                <a:cs typeface="Helvetica" panose="020B0604020202020204" pitchFamily="34" charset="0"/>
              </a:rPr>
              <a:t>.</a:t>
            </a:r>
            <a:endParaRPr lang="en-US" sz="2300" dirty="0">
              <a:solidFill>
                <a:schemeClr val="tx1"/>
              </a:solidFill>
              <a:latin typeface="Helvetica" panose="020B0604020202020204" pitchFamily="34" charset="0"/>
              <a:ea typeface="Calibri"/>
              <a:cs typeface="Helvetica" panose="020B0604020202020204" pitchFamily="34" charset="0"/>
            </a:endParaRPr>
          </a:p>
          <a:p>
            <a:pPr marL="285750" marR="0" indent="-285750" algn="l">
              <a:spcBef>
                <a:spcPts val="0"/>
              </a:spcBef>
              <a:spcAft>
                <a:spcPts val="800"/>
              </a:spcAft>
              <a:buFont typeface="Arial" panose="020B0604020202020204" pitchFamily="34" charset="0"/>
              <a:buChar char="•"/>
            </a:pPr>
            <a:r>
              <a:rPr lang="en-US" sz="2300" dirty="0" smtClean="0">
                <a:solidFill>
                  <a:schemeClr val="tx1"/>
                </a:solidFill>
                <a:latin typeface="Helvetica" panose="020B0604020202020204" pitchFamily="34" charset="0"/>
                <a:ea typeface="Calibri"/>
                <a:cs typeface="Helvetica" panose="020B0604020202020204" pitchFamily="34" charset="0"/>
              </a:rPr>
              <a:t>Both </a:t>
            </a:r>
            <a:r>
              <a:rPr lang="en-US" sz="2300" dirty="0">
                <a:solidFill>
                  <a:schemeClr val="tx1"/>
                </a:solidFill>
                <a:latin typeface="Helvetica" panose="020B0604020202020204" pitchFamily="34" charset="0"/>
                <a:ea typeface="Calibri"/>
                <a:cs typeface="Helvetica" panose="020B0604020202020204" pitchFamily="34" charset="0"/>
              </a:rPr>
              <a:t>bridging strategies had high levels of engagement after initial appointments with an 85-90% attendance at follow-up </a:t>
            </a:r>
            <a:r>
              <a:rPr lang="en-US" sz="2300" dirty="0" smtClean="0">
                <a:solidFill>
                  <a:schemeClr val="tx1"/>
                </a:solidFill>
                <a:latin typeface="Helvetica" panose="020B0604020202020204" pitchFamily="34" charset="0"/>
                <a:ea typeface="Calibri"/>
                <a:cs typeface="Helvetica" panose="020B0604020202020204" pitchFamily="34" charset="0"/>
              </a:rPr>
              <a:t>appointments.</a:t>
            </a:r>
          </a:p>
          <a:p>
            <a:pPr marL="285750" marR="0" indent="-285750" algn="l">
              <a:spcBef>
                <a:spcPts val="0"/>
              </a:spcBef>
              <a:spcAft>
                <a:spcPts val="800"/>
              </a:spcAft>
              <a:buFont typeface="Arial" panose="020B0604020202020204" pitchFamily="34" charset="0"/>
              <a:buChar char="•"/>
            </a:pPr>
            <a:r>
              <a:rPr lang="en-US" sz="2300" dirty="0" smtClean="0">
                <a:solidFill>
                  <a:schemeClr val="tx1"/>
                </a:solidFill>
                <a:latin typeface="Helvetica" panose="020B0604020202020204" pitchFamily="34" charset="0"/>
                <a:ea typeface="Calibri"/>
                <a:cs typeface="Helvetica" panose="020B0604020202020204" pitchFamily="34" charset="0"/>
              </a:rPr>
              <a:t>Despite </a:t>
            </a:r>
            <a:r>
              <a:rPr lang="en-US" sz="2300" dirty="0">
                <a:solidFill>
                  <a:schemeClr val="tx1"/>
                </a:solidFill>
                <a:latin typeface="Helvetica" panose="020B0604020202020204" pitchFamily="34" charset="0"/>
                <a:ea typeface="Calibri"/>
                <a:cs typeface="Helvetica" panose="020B0604020202020204" pitchFamily="34" charset="0"/>
              </a:rPr>
              <a:t>engagement, only 20% of individuals had open charts after 6 months of treatment; 15% of Citywide Linkage patients and 22% of clients with a “gold card.”  </a:t>
            </a:r>
          </a:p>
          <a:p>
            <a:pPr marL="285750" marR="0" indent="-285750" algn="l">
              <a:spcBef>
                <a:spcPts val="0"/>
              </a:spcBef>
              <a:spcAft>
                <a:spcPts val="800"/>
              </a:spcAft>
              <a:buFont typeface="Arial" panose="020B0604020202020204" pitchFamily="34" charset="0"/>
              <a:buChar char="•"/>
            </a:pPr>
            <a:r>
              <a:rPr lang="en-US" sz="2300" dirty="0" smtClean="0">
                <a:solidFill>
                  <a:schemeClr val="tx1"/>
                </a:solidFill>
                <a:latin typeface="Helvetica" panose="020B0604020202020204" pitchFamily="34" charset="0"/>
                <a:ea typeface="Calibri"/>
                <a:cs typeface="Helvetica" panose="020B0604020202020204" pitchFamily="34" charset="0"/>
              </a:rPr>
              <a:t>Bridging </a:t>
            </a:r>
            <a:r>
              <a:rPr lang="en-US" sz="2300" dirty="0">
                <a:solidFill>
                  <a:schemeClr val="tx1"/>
                </a:solidFill>
                <a:latin typeface="Helvetica" panose="020B0604020202020204" pitchFamily="34" charset="0"/>
                <a:ea typeface="Calibri"/>
                <a:cs typeface="Helvetica" panose="020B0604020202020204" pitchFamily="34" charset="0"/>
              </a:rPr>
              <a:t>strategies did not affect utilization of acute services post </a:t>
            </a:r>
            <a:r>
              <a:rPr lang="en-US" sz="2300" dirty="0" smtClean="0">
                <a:solidFill>
                  <a:schemeClr val="tx1"/>
                </a:solidFill>
                <a:latin typeface="Helvetica" panose="020B0604020202020204" pitchFamily="34" charset="0"/>
                <a:ea typeface="Calibri"/>
                <a:cs typeface="Helvetica" panose="020B0604020202020204" pitchFamily="34" charset="0"/>
              </a:rPr>
              <a:t>hospitalization.</a:t>
            </a:r>
          </a:p>
          <a:p>
            <a:pPr marL="285750" marR="0" indent="-285750" algn="l">
              <a:spcBef>
                <a:spcPts val="0"/>
              </a:spcBef>
              <a:spcAft>
                <a:spcPts val="800"/>
              </a:spcAft>
              <a:buFont typeface="Arial" panose="020B0604020202020204" pitchFamily="34" charset="0"/>
              <a:buChar char="•"/>
            </a:pPr>
            <a:r>
              <a:rPr lang="en-US" sz="2300" dirty="0" smtClean="0">
                <a:solidFill>
                  <a:schemeClr val="tx1"/>
                </a:solidFill>
                <a:latin typeface="Helvetica" panose="020B0604020202020204" pitchFamily="34" charset="0"/>
                <a:ea typeface="Calibri"/>
                <a:cs typeface="Helvetica" panose="020B0604020202020204" pitchFamily="34" charset="0"/>
              </a:rPr>
              <a:t>Study </a:t>
            </a:r>
            <a:r>
              <a:rPr lang="en-US" sz="2300" dirty="0">
                <a:solidFill>
                  <a:schemeClr val="tx1"/>
                </a:solidFill>
                <a:latin typeface="Helvetica" panose="020B0604020202020204" pitchFamily="34" charset="0"/>
                <a:ea typeface="Calibri"/>
                <a:cs typeface="Helvetica" panose="020B0604020202020204" pitchFamily="34" charset="0"/>
              </a:rPr>
              <a:t>limitations include small sample size </a:t>
            </a:r>
            <a:r>
              <a:rPr lang="en-US" sz="2300" dirty="0" smtClean="0">
                <a:solidFill>
                  <a:schemeClr val="tx1"/>
                </a:solidFill>
                <a:latin typeface="Helvetica" panose="020B0604020202020204" pitchFamily="34" charset="0"/>
                <a:ea typeface="Calibri"/>
                <a:cs typeface="Helvetica" panose="020B0604020202020204" pitchFamily="34" charset="0"/>
              </a:rPr>
              <a:t>in </a:t>
            </a:r>
            <a:r>
              <a:rPr lang="en-US" sz="2300" dirty="0">
                <a:solidFill>
                  <a:schemeClr val="tx1"/>
                </a:solidFill>
                <a:latin typeface="Helvetica" panose="020B0604020202020204" pitchFamily="34" charset="0"/>
                <a:ea typeface="Calibri"/>
                <a:cs typeface="Helvetica" panose="020B0604020202020204" pitchFamily="34" charset="0"/>
              </a:rPr>
              <a:t>a homogenous high risk patient population with many homeless, uninsured, non-working individuals; thus, results may not be generalizable in other settings.</a:t>
            </a:r>
          </a:p>
          <a:p>
            <a:pPr algn="l" defTabSz="641350">
              <a:spcBef>
                <a:spcPct val="50000"/>
              </a:spcBef>
            </a:pPr>
            <a:endParaRPr lang="en-GB" sz="2800" b="1" dirty="0" smtClean="0">
              <a:latin typeface="Helvetica" pitchFamily="-1" charset="0"/>
            </a:endParaRPr>
          </a:p>
        </p:txBody>
      </p:sp>
      <p:sp>
        <p:nvSpPr>
          <p:cNvPr id="2070" name="Text Box 46"/>
          <p:cNvSpPr txBox="1">
            <a:spLocks noChangeArrowheads="1"/>
          </p:cNvSpPr>
          <p:nvPr/>
        </p:nvSpPr>
        <p:spPr bwMode="auto">
          <a:xfrm>
            <a:off x="6210300" y="3733800"/>
            <a:ext cx="685800" cy="708025"/>
          </a:xfrm>
          <a:prstGeom prst="rect">
            <a:avLst/>
          </a:prstGeom>
          <a:noFill/>
          <a:ln w="9525">
            <a:noFill/>
            <a:miter lim="800000"/>
            <a:headEnd/>
            <a:tailEnd/>
          </a:ln>
        </p:spPr>
        <p:txBody>
          <a:bodyPr lIns="99898" tIns="49949" rIns="99898" bIns="49949">
            <a:prstTxWarp prst="textNoShape">
              <a:avLst/>
            </a:prstTxWarp>
            <a:spAutoFit/>
          </a:bodyPr>
          <a:lstStyle/>
          <a:p>
            <a:pPr defTabSz="1219200">
              <a:spcBef>
                <a:spcPct val="50000"/>
              </a:spcBef>
            </a:pPr>
            <a:r>
              <a:rPr lang="en-US" sz="4000">
                <a:solidFill>
                  <a:srgbClr val="336666"/>
                </a:solidFill>
                <a:sym typeface="Wingdings" pitchFamily="-1" charset="2"/>
              </a:rPr>
              <a:t></a:t>
            </a:r>
          </a:p>
        </p:txBody>
      </p:sp>
      <p:sp>
        <p:nvSpPr>
          <p:cNvPr id="2071" name="Text Box 52"/>
          <p:cNvSpPr txBox="1">
            <a:spLocks noChangeArrowheads="1"/>
          </p:cNvSpPr>
          <p:nvPr/>
        </p:nvSpPr>
        <p:spPr bwMode="auto">
          <a:xfrm>
            <a:off x="13065125" y="7162800"/>
            <a:ext cx="990600" cy="715963"/>
          </a:xfrm>
          <a:prstGeom prst="rect">
            <a:avLst/>
          </a:prstGeom>
          <a:noFill/>
          <a:ln w="9525">
            <a:noFill/>
            <a:miter lim="800000"/>
            <a:headEnd/>
            <a:tailEnd/>
          </a:ln>
        </p:spPr>
        <p:txBody>
          <a:bodyPr lIns="99898" tIns="49949" rIns="99898" bIns="49949">
            <a:prstTxWarp prst="textNoShape">
              <a:avLst/>
            </a:prstTxWarp>
            <a:spAutoFit/>
          </a:bodyPr>
          <a:lstStyle/>
          <a:p>
            <a:pPr defTabSz="1219200">
              <a:spcBef>
                <a:spcPct val="50000"/>
              </a:spcBef>
            </a:pPr>
            <a:r>
              <a:rPr lang="en-US" sz="4000">
                <a:solidFill>
                  <a:srgbClr val="336666"/>
                </a:solidFill>
                <a:sym typeface="Wingdings" pitchFamily="-1" charset="2"/>
              </a:rPr>
              <a:t></a:t>
            </a:r>
          </a:p>
        </p:txBody>
      </p:sp>
      <p:sp>
        <p:nvSpPr>
          <p:cNvPr id="2072" name="Text Box 192"/>
          <p:cNvSpPr txBox="1">
            <a:spLocks noChangeArrowheads="1"/>
          </p:cNvSpPr>
          <p:nvPr/>
        </p:nvSpPr>
        <p:spPr bwMode="auto">
          <a:xfrm>
            <a:off x="20588288" y="3667125"/>
            <a:ext cx="1079500" cy="708025"/>
          </a:xfrm>
          <a:prstGeom prst="rect">
            <a:avLst/>
          </a:prstGeom>
          <a:noFill/>
          <a:ln w="9525">
            <a:noFill/>
            <a:miter lim="800000"/>
            <a:headEnd/>
            <a:tailEnd/>
          </a:ln>
        </p:spPr>
        <p:txBody>
          <a:bodyPr lIns="99898" tIns="49949" rIns="99898" bIns="49949">
            <a:prstTxWarp prst="textNoShape">
              <a:avLst/>
            </a:prstTxWarp>
            <a:spAutoFit/>
          </a:bodyPr>
          <a:lstStyle/>
          <a:p>
            <a:pPr defTabSz="1219200">
              <a:spcBef>
                <a:spcPct val="50000"/>
              </a:spcBef>
            </a:pPr>
            <a:r>
              <a:rPr lang="en-US" sz="4000">
                <a:solidFill>
                  <a:srgbClr val="336666"/>
                </a:solidFill>
                <a:sym typeface="Wingdings" pitchFamily="-1" charset="2"/>
              </a:rPr>
              <a:t></a:t>
            </a:r>
          </a:p>
        </p:txBody>
      </p:sp>
      <p:sp>
        <p:nvSpPr>
          <p:cNvPr id="2076" name="Rectangle 58"/>
          <p:cNvSpPr>
            <a:spLocks noChangeArrowheads="1"/>
          </p:cNvSpPr>
          <p:nvPr/>
        </p:nvSpPr>
        <p:spPr bwMode="auto">
          <a:xfrm>
            <a:off x="228600" y="16687800"/>
            <a:ext cx="13936663" cy="4828380"/>
          </a:xfrm>
          <a:prstGeom prst="rect">
            <a:avLst/>
          </a:prstGeom>
          <a:solidFill>
            <a:schemeClr val="bg1"/>
          </a:solidFill>
          <a:ln>
            <a:noFill/>
          </a:ln>
          <a:extLst/>
        </p:spPr>
        <p:txBody>
          <a:bodyPr lIns="252762" tIns="252762" rIns="252762" bIns="252762" numCol="2"/>
          <a:lstStyle/>
          <a:p>
            <a:pPr algn="l" defTabSz="641350">
              <a:spcBef>
                <a:spcPct val="50000"/>
              </a:spcBef>
              <a:defRPr/>
            </a:pPr>
            <a:r>
              <a:rPr lang="en-GB" sz="2800" b="1" dirty="0">
                <a:latin typeface="Helvetica" pitchFamily="34" charset="0"/>
                <a:ea typeface="+mn-ea"/>
                <a:cs typeface="+mn-cs"/>
              </a:rPr>
              <a:t>Setting</a:t>
            </a:r>
          </a:p>
          <a:p>
            <a:pPr algn="l" defTabSz="641350">
              <a:spcBef>
                <a:spcPct val="50000"/>
              </a:spcBef>
              <a:defRPr/>
            </a:pPr>
            <a:r>
              <a:rPr lang="en-US" sz="1700" dirty="0">
                <a:solidFill>
                  <a:schemeClr val="tx1"/>
                </a:solidFill>
                <a:latin typeface="Helvetica" pitchFamily="34" charset="0"/>
                <a:ea typeface="+mn-ea"/>
                <a:cs typeface="Helvetica" pitchFamily="34" charset="0"/>
              </a:rPr>
              <a:t>Founded in 1872, San Francisco General Hospital (SFGH) is an essential part of San Francisco’s health care system. It serves some 100,000 patients yearly and is considered one of the finest public hospitals in the country. Owned by the San Francisco Department of Public Health and partnered with UCSF since its inception, SFGH provides integrated and innovative patient care to the San Francisco community. </a:t>
            </a:r>
          </a:p>
          <a:p>
            <a:pPr algn="l" defTabSz="641350">
              <a:spcBef>
                <a:spcPct val="50000"/>
              </a:spcBef>
              <a:defRPr/>
            </a:pPr>
            <a:r>
              <a:rPr lang="en-US" sz="1700" dirty="0">
                <a:solidFill>
                  <a:schemeClr val="tx1"/>
                </a:solidFill>
                <a:latin typeface="Helvetica" pitchFamily="34" charset="0"/>
                <a:ea typeface="+mn-ea"/>
                <a:cs typeface="Helvetica" pitchFamily="34" charset="0"/>
              </a:rPr>
              <a:t>South of Market Mental Health Services is a community mental health clinic within the San Francisco Department </a:t>
            </a:r>
            <a:r>
              <a:rPr lang="en-US" sz="1700" dirty="0" smtClean="0">
                <a:solidFill>
                  <a:schemeClr val="tx1"/>
                </a:solidFill>
                <a:latin typeface="Helvetica" pitchFamily="34" charset="0"/>
                <a:ea typeface="+mn-ea"/>
                <a:cs typeface="Helvetica" pitchFamily="34" charset="0"/>
              </a:rPr>
              <a:t>of Public </a:t>
            </a:r>
            <a:r>
              <a:rPr lang="en-US" sz="1700" dirty="0">
                <a:solidFill>
                  <a:schemeClr val="tx1"/>
                </a:solidFill>
                <a:latin typeface="Helvetica" pitchFamily="34" charset="0"/>
                <a:ea typeface="+mn-ea"/>
                <a:cs typeface="Helvetica" pitchFamily="34" charset="0"/>
              </a:rPr>
              <a:t>Health. It primarily serves adult residents of the Tenderloin, Western Addition and South of Market neighborhoods and is unofficially known as the “homeless” </a:t>
            </a:r>
            <a:r>
              <a:rPr lang="en-US" sz="1700" dirty="0" smtClean="0">
                <a:solidFill>
                  <a:schemeClr val="tx1"/>
                </a:solidFill>
                <a:latin typeface="Helvetica" pitchFamily="34" charset="0"/>
                <a:ea typeface="+mn-ea"/>
                <a:cs typeface="Helvetica" pitchFamily="34" charset="0"/>
              </a:rPr>
              <a:t>mental health clinic in San Francisco.</a:t>
            </a:r>
            <a:endParaRPr lang="en-US" sz="1700" dirty="0">
              <a:solidFill>
                <a:schemeClr val="tx1"/>
              </a:solidFill>
              <a:latin typeface="Helvetica" pitchFamily="34" charset="0"/>
              <a:ea typeface="+mn-ea"/>
              <a:cs typeface="Helvetica" pitchFamily="34" charset="0"/>
            </a:endParaRPr>
          </a:p>
          <a:p>
            <a:pPr algn="l" defTabSz="641350">
              <a:spcBef>
                <a:spcPct val="50000"/>
              </a:spcBef>
              <a:defRPr/>
            </a:pPr>
            <a:endParaRPr lang="en-US" sz="1700" dirty="0">
              <a:solidFill>
                <a:schemeClr val="tx1"/>
              </a:solidFill>
              <a:latin typeface="Helvetica" pitchFamily="34" charset="0"/>
              <a:ea typeface="+mn-ea"/>
              <a:cs typeface="Helvetica" pitchFamily="34" charset="0"/>
            </a:endParaRPr>
          </a:p>
          <a:p>
            <a:pPr algn="l" defTabSz="641350">
              <a:spcBef>
                <a:spcPct val="50000"/>
              </a:spcBef>
              <a:defRPr/>
            </a:pPr>
            <a:endParaRPr lang="en-GB" sz="1700" dirty="0">
              <a:solidFill>
                <a:schemeClr val="tx1"/>
              </a:solidFill>
              <a:latin typeface="Helvetica" pitchFamily="34" charset="0"/>
              <a:ea typeface="+mn-ea"/>
              <a:cs typeface="Helvetica" pitchFamily="34" charset="0"/>
            </a:endParaRPr>
          </a:p>
        </p:txBody>
      </p:sp>
      <p:sp>
        <p:nvSpPr>
          <p:cNvPr id="2077" name="Text Box 193"/>
          <p:cNvSpPr txBox="1">
            <a:spLocks noChangeArrowheads="1"/>
          </p:cNvSpPr>
          <p:nvPr/>
        </p:nvSpPr>
        <p:spPr bwMode="auto">
          <a:xfrm>
            <a:off x="13182600" y="16687800"/>
            <a:ext cx="1079500" cy="708025"/>
          </a:xfrm>
          <a:prstGeom prst="rect">
            <a:avLst/>
          </a:prstGeom>
          <a:noFill/>
          <a:ln w="9525">
            <a:noFill/>
            <a:miter lim="800000"/>
            <a:headEnd/>
            <a:tailEnd/>
          </a:ln>
        </p:spPr>
        <p:txBody>
          <a:bodyPr lIns="99898" tIns="49949" rIns="99898" bIns="49949">
            <a:prstTxWarp prst="textNoShape">
              <a:avLst/>
            </a:prstTxWarp>
            <a:spAutoFit/>
          </a:bodyPr>
          <a:lstStyle/>
          <a:p>
            <a:pPr defTabSz="1219200">
              <a:spcBef>
                <a:spcPct val="50000"/>
              </a:spcBef>
            </a:pPr>
            <a:r>
              <a:rPr lang="en-US" sz="4000">
                <a:solidFill>
                  <a:srgbClr val="336666"/>
                </a:solidFill>
                <a:sym typeface="Wingdings" pitchFamily="-1" charset="2"/>
              </a:rPr>
              <a:t></a:t>
            </a:r>
          </a:p>
        </p:txBody>
      </p:sp>
      <p:sp>
        <p:nvSpPr>
          <p:cNvPr id="2084" name="TextBox 1"/>
          <p:cNvSpPr txBox="1">
            <a:spLocks noChangeArrowheads="1"/>
          </p:cNvSpPr>
          <p:nvPr/>
        </p:nvSpPr>
        <p:spPr bwMode="auto">
          <a:xfrm>
            <a:off x="40919400" y="533400"/>
            <a:ext cx="2541588" cy="523875"/>
          </a:xfrm>
          <a:prstGeom prst="rect">
            <a:avLst/>
          </a:prstGeom>
          <a:noFill/>
          <a:ln w="9525">
            <a:noFill/>
            <a:miter lim="800000"/>
            <a:headEnd/>
            <a:tailEnd/>
          </a:ln>
        </p:spPr>
        <p:txBody>
          <a:bodyPr>
            <a:prstTxWarp prst="textNoShape">
              <a:avLst/>
            </a:prstTxWarp>
            <a:spAutoFit/>
          </a:bodyPr>
          <a:lstStyle/>
          <a:p>
            <a:r>
              <a:rPr lang="en-US" sz="2800" dirty="0">
                <a:latin typeface="Helvetica" pitchFamily="-1" charset="0"/>
                <a:ea typeface="Helvetica" pitchFamily="-1" charset="0"/>
                <a:cs typeface="Helvetica" pitchFamily="-1" charset="0"/>
              </a:rPr>
              <a:t>NR1-035</a:t>
            </a:r>
          </a:p>
        </p:txBody>
      </p:sp>
      <p:pic>
        <p:nvPicPr>
          <p:cNvPr id="2085" name="Picture 44"/>
          <p:cNvPicPr>
            <a:picLocks noChangeAspect="1"/>
          </p:cNvPicPr>
          <p:nvPr/>
        </p:nvPicPr>
        <p:blipFill>
          <a:blip r:embed="rId3"/>
          <a:srcRect/>
          <a:stretch>
            <a:fillRect/>
          </a:stretch>
        </p:blipFill>
        <p:spPr bwMode="auto">
          <a:xfrm>
            <a:off x="8001000" y="16764000"/>
            <a:ext cx="3276600" cy="2200275"/>
          </a:xfrm>
          <a:prstGeom prst="rect">
            <a:avLst/>
          </a:prstGeom>
          <a:noFill/>
          <a:ln w="9525">
            <a:noFill/>
            <a:miter lim="800000"/>
            <a:headEnd/>
            <a:tailEnd/>
          </a:ln>
        </p:spPr>
      </p:pic>
      <p:pic>
        <p:nvPicPr>
          <p:cNvPr id="2086" name="Picture 45"/>
          <p:cNvPicPr>
            <a:picLocks noChangeAspect="1"/>
          </p:cNvPicPr>
          <p:nvPr/>
        </p:nvPicPr>
        <p:blipFill>
          <a:blip r:embed="rId4"/>
          <a:srcRect/>
          <a:stretch>
            <a:fillRect/>
          </a:stretch>
        </p:blipFill>
        <p:spPr bwMode="auto">
          <a:xfrm>
            <a:off x="11734800" y="19278600"/>
            <a:ext cx="1387475" cy="1371600"/>
          </a:xfrm>
          <a:prstGeom prst="rect">
            <a:avLst/>
          </a:prstGeom>
          <a:noFill/>
          <a:ln w="9525">
            <a:noFill/>
            <a:miter lim="800000"/>
            <a:headEnd/>
            <a:tailEnd/>
          </a:ln>
        </p:spPr>
      </p:pic>
      <p:sp>
        <p:nvSpPr>
          <p:cNvPr id="2087" name="Rectangle 58"/>
          <p:cNvSpPr>
            <a:spLocks noChangeArrowheads="1"/>
          </p:cNvSpPr>
          <p:nvPr/>
        </p:nvSpPr>
        <p:spPr bwMode="auto">
          <a:xfrm>
            <a:off x="228600" y="10820400"/>
            <a:ext cx="6629400" cy="5486400"/>
          </a:xfrm>
          <a:prstGeom prst="rect">
            <a:avLst/>
          </a:prstGeom>
          <a:solidFill>
            <a:schemeClr val="bg1"/>
          </a:solidFill>
          <a:ln w="9525">
            <a:noFill/>
            <a:miter lim="800000"/>
            <a:headEnd/>
            <a:tailEnd/>
          </a:ln>
        </p:spPr>
        <p:txBody>
          <a:bodyPr lIns="252762" tIns="252762" rIns="252762" bIns="252762">
            <a:prstTxWarp prst="textNoShape">
              <a:avLst/>
            </a:prstTxWarp>
          </a:bodyPr>
          <a:lstStyle/>
          <a:p>
            <a:pPr algn="l" defTabSz="641350">
              <a:spcBef>
                <a:spcPts val="600"/>
              </a:spcBef>
            </a:pPr>
            <a:r>
              <a:rPr lang="en-GB" sz="2800" b="1" dirty="0" smtClean="0">
                <a:latin typeface="Helvetica" pitchFamily="-1" charset="0"/>
              </a:rPr>
              <a:t>Two Bridging Strategies:</a:t>
            </a:r>
            <a:endParaRPr lang="en-GB" sz="2800" b="1" dirty="0">
              <a:latin typeface="Helvetica" pitchFamily="-1" charset="0"/>
            </a:endParaRPr>
          </a:p>
          <a:p>
            <a:pPr algn="l" defTabSz="641350">
              <a:spcBef>
                <a:spcPts val="600"/>
              </a:spcBef>
            </a:pPr>
            <a:r>
              <a:rPr lang="en-US" sz="2200" b="1" dirty="0" smtClean="0">
                <a:solidFill>
                  <a:schemeClr val="tx1"/>
                </a:solidFill>
                <a:latin typeface="Helvetica" pitchFamily="-1" charset="0"/>
                <a:ea typeface="Helvetica" pitchFamily="-1" charset="0"/>
                <a:cs typeface="Helvetica" pitchFamily="-1" charset="0"/>
              </a:rPr>
              <a:t>1) Citywide </a:t>
            </a:r>
            <a:r>
              <a:rPr lang="en-US" sz="2200" b="1" dirty="0">
                <a:solidFill>
                  <a:schemeClr val="tx1"/>
                </a:solidFill>
                <a:latin typeface="Helvetica" pitchFamily="-1" charset="0"/>
                <a:ea typeface="Helvetica" pitchFamily="-1" charset="0"/>
                <a:cs typeface="Helvetica" pitchFamily="-1" charset="0"/>
              </a:rPr>
              <a:t>Linkage </a:t>
            </a:r>
            <a:r>
              <a:rPr lang="en-US" sz="2200" b="1" dirty="0" smtClean="0">
                <a:solidFill>
                  <a:schemeClr val="tx1"/>
                </a:solidFill>
                <a:latin typeface="Helvetica" pitchFamily="-1" charset="0"/>
                <a:ea typeface="Helvetica" pitchFamily="-1" charset="0"/>
                <a:cs typeface="Helvetica" pitchFamily="-1" charset="0"/>
              </a:rPr>
              <a:t>Case </a:t>
            </a:r>
            <a:r>
              <a:rPr lang="en-US" sz="2200" b="1" dirty="0">
                <a:solidFill>
                  <a:schemeClr val="tx1"/>
                </a:solidFill>
                <a:latin typeface="Helvetica" pitchFamily="-1" charset="0"/>
                <a:ea typeface="Helvetica" pitchFamily="-1" charset="0"/>
                <a:cs typeface="Helvetica" pitchFamily="-1" charset="0"/>
              </a:rPr>
              <a:t>M</a:t>
            </a:r>
            <a:r>
              <a:rPr lang="en-US" sz="2200" b="1" dirty="0" smtClean="0">
                <a:solidFill>
                  <a:schemeClr val="tx1"/>
                </a:solidFill>
                <a:latin typeface="Helvetica" pitchFamily="-1" charset="0"/>
                <a:ea typeface="Helvetica" pitchFamily="-1" charset="0"/>
                <a:cs typeface="Helvetica" pitchFamily="-1" charset="0"/>
              </a:rPr>
              <a:t>anagement</a:t>
            </a:r>
            <a:r>
              <a:rPr lang="en-US" sz="2200" b="1" dirty="0">
                <a:solidFill>
                  <a:schemeClr val="tx1"/>
                </a:solidFill>
                <a:latin typeface="Helvetica" pitchFamily="-1" charset="0"/>
                <a:ea typeface="Helvetica" pitchFamily="-1" charset="0"/>
                <a:cs typeface="Helvetica" pitchFamily="-1" charset="0"/>
              </a:rPr>
              <a:t>:</a:t>
            </a:r>
          </a:p>
          <a:p>
            <a:pPr marL="342900" indent="-342900" algn="l" defTabSz="641350">
              <a:spcBef>
                <a:spcPts val="600"/>
              </a:spcBef>
              <a:buFont typeface="Arial" panose="020B0604020202020204" pitchFamily="34" charset="0"/>
              <a:buChar char="•"/>
            </a:pPr>
            <a:r>
              <a:rPr lang="en-US" sz="2000" dirty="0" smtClean="0">
                <a:solidFill>
                  <a:schemeClr val="tx1"/>
                </a:solidFill>
                <a:latin typeface="Helvetica" pitchFamily="-1" charset="0"/>
                <a:ea typeface="Helvetica" pitchFamily="-1" charset="0"/>
                <a:cs typeface="Helvetica" pitchFamily="-1" charset="0"/>
              </a:rPr>
              <a:t>Short-term </a:t>
            </a:r>
            <a:r>
              <a:rPr lang="en-US" sz="2000" dirty="0">
                <a:solidFill>
                  <a:schemeClr val="tx1"/>
                </a:solidFill>
                <a:latin typeface="Helvetica" pitchFamily="-1" charset="0"/>
                <a:ea typeface="Helvetica" pitchFamily="-1" charset="0"/>
                <a:cs typeface="Helvetica" pitchFamily="-1" charset="0"/>
              </a:rPr>
              <a:t>assertive case management program</a:t>
            </a:r>
          </a:p>
          <a:p>
            <a:pPr marL="342900" indent="-342900" algn="l" defTabSz="641350">
              <a:spcBef>
                <a:spcPts val="600"/>
              </a:spcBef>
              <a:buFont typeface="Arial" panose="020B0604020202020204" pitchFamily="34" charset="0"/>
              <a:buChar char="•"/>
            </a:pPr>
            <a:r>
              <a:rPr lang="en-US" sz="2000" dirty="0" smtClean="0">
                <a:solidFill>
                  <a:schemeClr val="tx1"/>
                </a:solidFill>
                <a:latin typeface="Helvetica" pitchFamily="-1" charset="0"/>
                <a:ea typeface="Helvetica" pitchFamily="-1" charset="0"/>
                <a:cs typeface="Helvetica" pitchFamily="-1" charset="0"/>
              </a:rPr>
              <a:t>Clinician </a:t>
            </a:r>
            <a:r>
              <a:rPr lang="en-US" sz="2000" dirty="0">
                <a:solidFill>
                  <a:schemeClr val="tx1"/>
                </a:solidFill>
                <a:latin typeface="Helvetica" pitchFamily="-1" charset="0"/>
                <a:ea typeface="Helvetica" pitchFamily="-1" charset="0"/>
                <a:cs typeface="Helvetica" pitchFamily="-1" charset="0"/>
              </a:rPr>
              <a:t>engages patients </a:t>
            </a:r>
            <a:r>
              <a:rPr lang="en-US" sz="2000" i="1" dirty="0">
                <a:solidFill>
                  <a:schemeClr val="tx1"/>
                </a:solidFill>
                <a:latin typeface="Helvetica" pitchFamily="-1" charset="0"/>
                <a:ea typeface="Helvetica" pitchFamily="-1" charset="0"/>
                <a:cs typeface="Helvetica" pitchFamily="-1" charset="0"/>
              </a:rPr>
              <a:t>during</a:t>
            </a:r>
            <a:r>
              <a:rPr lang="en-US" sz="2000" dirty="0">
                <a:solidFill>
                  <a:schemeClr val="tx1"/>
                </a:solidFill>
                <a:latin typeface="Helvetica" pitchFamily="-1" charset="0"/>
                <a:ea typeface="Helvetica" pitchFamily="-1" charset="0"/>
                <a:cs typeface="Helvetica" pitchFamily="-1" charset="0"/>
              </a:rPr>
              <a:t> hospitalization</a:t>
            </a:r>
          </a:p>
          <a:p>
            <a:pPr marL="342900" indent="-342900" algn="l" defTabSz="641350">
              <a:spcBef>
                <a:spcPts val="1200"/>
              </a:spcBef>
              <a:buFont typeface="Arial" panose="020B0604020202020204" pitchFamily="34" charset="0"/>
              <a:buChar char="•"/>
            </a:pPr>
            <a:r>
              <a:rPr lang="en-US" sz="2000" dirty="0" smtClean="0">
                <a:solidFill>
                  <a:schemeClr val="tx1"/>
                </a:solidFill>
                <a:latin typeface="Helvetica" pitchFamily="-1" charset="0"/>
                <a:ea typeface="Helvetica" pitchFamily="-1" charset="0"/>
                <a:cs typeface="Helvetica" pitchFamily="-1" charset="0"/>
              </a:rPr>
              <a:t>Clinician </a:t>
            </a:r>
            <a:r>
              <a:rPr lang="en-US" sz="2000" dirty="0">
                <a:solidFill>
                  <a:schemeClr val="tx1"/>
                </a:solidFill>
                <a:latin typeface="Helvetica" pitchFamily="-1" charset="0"/>
                <a:ea typeface="Helvetica" pitchFamily="-1" charset="0"/>
                <a:cs typeface="Helvetica" pitchFamily="-1" charset="0"/>
              </a:rPr>
              <a:t>follows patients until they link to ongoing mental health services </a:t>
            </a:r>
            <a:endParaRPr lang="en-US" sz="2000" b="1" dirty="0">
              <a:solidFill>
                <a:schemeClr val="tx1"/>
              </a:solidFill>
              <a:latin typeface="Helvetica" pitchFamily="-1" charset="0"/>
              <a:ea typeface="Helvetica" pitchFamily="-1" charset="0"/>
              <a:cs typeface="Helvetica" pitchFamily="-1" charset="0"/>
            </a:endParaRPr>
          </a:p>
          <a:p>
            <a:pPr algn="l" defTabSz="641350">
              <a:spcBef>
                <a:spcPts val="1200"/>
              </a:spcBef>
            </a:pPr>
            <a:r>
              <a:rPr lang="en-US" sz="2000" b="1" dirty="0" smtClean="0">
                <a:solidFill>
                  <a:schemeClr val="tx1"/>
                </a:solidFill>
                <a:latin typeface="Helvetica" pitchFamily="-1" charset="0"/>
                <a:ea typeface="Helvetica" pitchFamily="-1" charset="0"/>
                <a:cs typeface="Helvetica" pitchFamily="-1" charset="0"/>
              </a:rPr>
              <a:t>2) “</a:t>
            </a:r>
            <a:r>
              <a:rPr lang="en-US" sz="2200" b="1" dirty="0" smtClean="0">
                <a:solidFill>
                  <a:schemeClr val="tx1"/>
                </a:solidFill>
                <a:latin typeface="Helvetica" pitchFamily="-1" charset="0"/>
                <a:ea typeface="Helvetica" pitchFamily="-1" charset="0"/>
                <a:cs typeface="Helvetica" pitchFamily="-1" charset="0"/>
              </a:rPr>
              <a:t>Gold </a:t>
            </a:r>
            <a:r>
              <a:rPr lang="en-US" sz="2200" b="1" dirty="0">
                <a:solidFill>
                  <a:schemeClr val="tx1"/>
                </a:solidFill>
                <a:latin typeface="Helvetica" pitchFamily="-1" charset="0"/>
                <a:ea typeface="Helvetica" pitchFamily="-1" charset="0"/>
                <a:cs typeface="Helvetica" pitchFamily="-1" charset="0"/>
              </a:rPr>
              <a:t>Card” </a:t>
            </a:r>
            <a:r>
              <a:rPr lang="en-US" sz="2200" b="1" dirty="0" smtClean="0">
                <a:solidFill>
                  <a:schemeClr val="tx1"/>
                </a:solidFill>
                <a:latin typeface="Helvetica" pitchFamily="-1" charset="0"/>
                <a:ea typeface="Helvetica" pitchFamily="-1" charset="0"/>
                <a:cs typeface="Helvetica" pitchFamily="-1" charset="0"/>
              </a:rPr>
              <a:t>Discharge </a:t>
            </a:r>
            <a:r>
              <a:rPr lang="en-US" sz="2200" b="1" dirty="0">
                <a:solidFill>
                  <a:schemeClr val="tx1"/>
                </a:solidFill>
                <a:latin typeface="Helvetica" pitchFamily="-1" charset="0"/>
                <a:ea typeface="Helvetica" pitchFamily="-1" charset="0"/>
                <a:cs typeface="Helvetica" pitchFamily="-1" charset="0"/>
              </a:rPr>
              <a:t>P</a:t>
            </a:r>
            <a:r>
              <a:rPr lang="en-US" sz="2200" b="1" dirty="0" smtClean="0">
                <a:solidFill>
                  <a:schemeClr val="tx1"/>
                </a:solidFill>
                <a:latin typeface="Helvetica" pitchFamily="-1" charset="0"/>
                <a:ea typeface="Helvetica" pitchFamily="-1" charset="0"/>
                <a:cs typeface="Helvetica" pitchFamily="-1" charset="0"/>
              </a:rPr>
              <a:t>lan</a:t>
            </a:r>
            <a:r>
              <a:rPr lang="en-US" sz="2200" b="1" dirty="0">
                <a:solidFill>
                  <a:schemeClr val="tx1"/>
                </a:solidFill>
                <a:latin typeface="Helvetica" pitchFamily="-1" charset="0"/>
                <a:ea typeface="Helvetica" pitchFamily="-1" charset="0"/>
                <a:cs typeface="Helvetica" pitchFamily="-1" charset="0"/>
              </a:rPr>
              <a:t>: </a:t>
            </a:r>
            <a:r>
              <a:rPr lang="en-US" sz="2000" b="1" dirty="0">
                <a:solidFill>
                  <a:schemeClr val="tx1"/>
                </a:solidFill>
                <a:latin typeface="Helvetica" pitchFamily="-1" charset="0"/>
                <a:ea typeface="Helvetica" pitchFamily="-1" charset="0"/>
                <a:cs typeface="Helvetica" pitchFamily="-1" charset="0"/>
              </a:rPr>
              <a:t>			</a:t>
            </a:r>
            <a:endParaRPr lang="en-US" sz="2000" dirty="0">
              <a:solidFill>
                <a:schemeClr val="tx1"/>
              </a:solidFill>
              <a:latin typeface="Helvetica" pitchFamily="-1" charset="0"/>
              <a:ea typeface="Helvetica" pitchFamily="-1" charset="0"/>
              <a:cs typeface="Helvetica" pitchFamily="-1" charset="0"/>
            </a:endParaRPr>
          </a:p>
          <a:p>
            <a:pPr marL="342900" indent="-342900" algn="l" defTabSz="641350">
              <a:spcBef>
                <a:spcPts val="600"/>
              </a:spcBef>
              <a:buFont typeface="Arial" panose="020B0604020202020204" pitchFamily="34" charset="0"/>
              <a:buChar char="•"/>
            </a:pPr>
            <a:r>
              <a:rPr lang="en-US" sz="2000" dirty="0">
                <a:solidFill>
                  <a:schemeClr val="tx1"/>
                </a:solidFill>
                <a:latin typeface="Helvetica" pitchFamily="-1" charset="0"/>
                <a:ea typeface="Helvetica" pitchFamily="-1" charset="0"/>
                <a:cs typeface="Helvetica" pitchFamily="-1" charset="0"/>
              </a:rPr>
              <a:t>Communication between inpatient and outpatient staff</a:t>
            </a:r>
          </a:p>
          <a:p>
            <a:pPr marL="342900" indent="-342900" algn="l" defTabSz="641350">
              <a:spcBef>
                <a:spcPts val="600"/>
              </a:spcBef>
              <a:buFont typeface="Arial" panose="020B0604020202020204" pitchFamily="34" charset="0"/>
              <a:buChar char="•"/>
            </a:pPr>
            <a:r>
              <a:rPr lang="en-US" sz="2000" dirty="0">
                <a:solidFill>
                  <a:schemeClr val="tx1"/>
                </a:solidFill>
                <a:latin typeface="Helvetica" pitchFamily="-1" charset="0"/>
                <a:ea typeface="Helvetica" pitchFamily="-1" charset="0"/>
                <a:cs typeface="Helvetica" pitchFamily="-1" charset="0"/>
              </a:rPr>
              <a:t>I</a:t>
            </a:r>
            <a:r>
              <a:rPr lang="en-US" sz="2000" dirty="0" smtClean="0">
                <a:solidFill>
                  <a:schemeClr val="tx1"/>
                </a:solidFill>
                <a:latin typeface="Helvetica" pitchFamily="-1" charset="0"/>
                <a:ea typeface="Helvetica" pitchFamily="-1" charset="0"/>
                <a:cs typeface="Helvetica" pitchFamily="-1" charset="0"/>
              </a:rPr>
              <a:t>mmediate </a:t>
            </a:r>
            <a:r>
              <a:rPr lang="en-US" sz="2000" dirty="0">
                <a:solidFill>
                  <a:schemeClr val="tx1"/>
                </a:solidFill>
                <a:latin typeface="Helvetica" pitchFamily="-1" charset="0"/>
                <a:ea typeface="Helvetica" pitchFamily="-1" charset="0"/>
                <a:cs typeface="Helvetica" pitchFamily="-1" charset="0"/>
              </a:rPr>
              <a:t>assignment of outpatient clinician </a:t>
            </a:r>
          </a:p>
          <a:p>
            <a:pPr marL="342900" indent="-342900" algn="l" defTabSz="641350">
              <a:spcBef>
                <a:spcPts val="600"/>
              </a:spcBef>
              <a:buFont typeface="Arial" panose="020B0604020202020204" pitchFamily="34" charset="0"/>
              <a:buChar char="•"/>
            </a:pPr>
            <a:r>
              <a:rPr lang="en-US" sz="2000" dirty="0">
                <a:solidFill>
                  <a:schemeClr val="tx1"/>
                </a:solidFill>
                <a:latin typeface="Helvetica" pitchFamily="-1" charset="0"/>
                <a:ea typeface="Helvetica" pitchFamily="-1" charset="0"/>
                <a:cs typeface="Helvetica" pitchFamily="-1" charset="0"/>
              </a:rPr>
              <a:t>Scheduled intake appointment and medication evaluation within 5 days of discharge</a:t>
            </a:r>
          </a:p>
          <a:p>
            <a:pPr algn="l" defTabSz="641350">
              <a:spcBef>
                <a:spcPct val="50000"/>
              </a:spcBef>
            </a:pPr>
            <a:endParaRPr lang="en-GB" sz="2800" b="1" dirty="0">
              <a:latin typeface="Helvetica" pitchFamily="-1" charset="0"/>
            </a:endParaRPr>
          </a:p>
          <a:p>
            <a:pPr algn="l" defTabSz="641350">
              <a:spcBef>
                <a:spcPct val="50000"/>
              </a:spcBef>
            </a:pPr>
            <a:r>
              <a:rPr lang="en-US" sz="1800" dirty="0">
                <a:solidFill>
                  <a:schemeClr val="tx1"/>
                </a:solidFill>
                <a:latin typeface="Helvetica" pitchFamily="-1" charset="0"/>
                <a:ea typeface="Helvetica" pitchFamily="-1" charset="0"/>
                <a:cs typeface="Helvetica" pitchFamily="-1" charset="0"/>
              </a:rPr>
              <a:t/>
            </a:r>
            <a:br>
              <a:rPr lang="en-US" sz="1800" dirty="0">
                <a:solidFill>
                  <a:schemeClr val="tx1"/>
                </a:solidFill>
                <a:latin typeface="Helvetica" pitchFamily="-1" charset="0"/>
                <a:ea typeface="Helvetica" pitchFamily="-1" charset="0"/>
                <a:cs typeface="Helvetica" pitchFamily="-1" charset="0"/>
              </a:rPr>
            </a:br>
            <a:endParaRPr lang="en-GB" sz="1800" dirty="0">
              <a:solidFill>
                <a:schemeClr val="tx1"/>
              </a:solidFill>
              <a:latin typeface="Helvetica" pitchFamily="-1" charset="0"/>
              <a:ea typeface="Helvetica" pitchFamily="-1" charset="0"/>
              <a:cs typeface="Helvetica" pitchFamily="-1" charset="0"/>
            </a:endParaRPr>
          </a:p>
        </p:txBody>
      </p:sp>
      <p:pic>
        <p:nvPicPr>
          <p:cNvPr id="2088" name="Picture 52"/>
          <p:cNvPicPr>
            <a:picLocks noChangeAspect="1"/>
          </p:cNvPicPr>
          <p:nvPr/>
        </p:nvPicPr>
        <p:blipFill>
          <a:blip r:embed="rId5"/>
          <a:srcRect/>
          <a:stretch>
            <a:fillRect/>
          </a:stretch>
        </p:blipFill>
        <p:spPr bwMode="auto">
          <a:xfrm>
            <a:off x="11201400" y="16916400"/>
            <a:ext cx="1930400" cy="2219325"/>
          </a:xfrm>
          <a:prstGeom prst="rect">
            <a:avLst/>
          </a:prstGeom>
          <a:noFill/>
          <a:ln w="9525">
            <a:noFill/>
            <a:miter lim="800000"/>
            <a:headEnd/>
            <a:tailEnd/>
          </a:ln>
        </p:spPr>
      </p:pic>
      <p:pic>
        <p:nvPicPr>
          <p:cNvPr id="2089" name="Picture 57"/>
          <p:cNvPicPr>
            <a:picLocks noChangeAspect="1"/>
          </p:cNvPicPr>
          <p:nvPr/>
        </p:nvPicPr>
        <p:blipFill>
          <a:blip r:embed="rId6"/>
          <a:srcRect/>
          <a:stretch>
            <a:fillRect/>
          </a:stretch>
        </p:blipFill>
        <p:spPr bwMode="auto">
          <a:xfrm>
            <a:off x="8305800" y="19126200"/>
            <a:ext cx="2730500" cy="1549400"/>
          </a:xfrm>
          <a:prstGeom prst="rect">
            <a:avLst/>
          </a:prstGeom>
          <a:noFill/>
          <a:ln w="9525">
            <a:noFill/>
            <a:miter lim="800000"/>
            <a:headEnd/>
            <a:tailEnd/>
          </a:ln>
        </p:spPr>
      </p:pic>
      <p:sp>
        <p:nvSpPr>
          <p:cNvPr id="40" name="Rectangle 58"/>
          <p:cNvSpPr>
            <a:spLocks noChangeArrowheads="1"/>
          </p:cNvSpPr>
          <p:nvPr/>
        </p:nvSpPr>
        <p:spPr bwMode="auto">
          <a:xfrm>
            <a:off x="21945600" y="15087600"/>
            <a:ext cx="14735508" cy="5181600"/>
          </a:xfrm>
          <a:prstGeom prst="rect">
            <a:avLst/>
          </a:prstGeom>
          <a:solidFill>
            <a:schemeClr val="bg1"/>
          </a:solidFill>
          <a:ln>
            <a:noFill/>
          </a:ln>
          <a:extLst/>
        </p:spPr>
        <p:txBody>
          <a:bodyPr lIns="252762" tIns="252762" rIns="252762" bIns="252762" numCol="3" spcCol="365760"/>
          <a:lstStyle/>
          <a:p>
            <a:pPr algn="l" defTabSz="641350">
              <a:spcBef>
                <a:spcPct val="50000"/>
              </a:spcBef>
              <a:defRPr/>
            </a:pPr>
            <a:r>
              <a:rPr lang="en-GB" b="1" dirty="0" smtClean="0">
                <a:latin typeface="Helvetica" pitchFamily="34" charset="0"/>
                <a:ea typeface="+mn-ea"/>
                <a:cs typeface="+mn-cs"/>
              </a:rPr>
              <a:t>Results </a:t>
            </a:r>
          </a:p>
          <a:p>
            <a:pPr algn="l" defTabSz="641350">
              <a:spcBef>
                <a:spcPct val="50000"/>
              </a:spcBef>
              <a:defRPr/>
            </a:pPr>
            <a:r>
              <a:rPr lang="en-US" sz="500" dirty="0" smtClean="0">
                <a:solidFill>
                  <a:schemeClr val="tx1"/>
                </a:solidFill>
                <a:latin typeface="Helvetica" pitchFamily="34" charset="0"/>
                <a:ea typeface="+mn-ea"/>
                <a:cs typeface="Helvetica" pitchFamily="34" charset="0"/>
              </a:rPr>
              <a:t/>
            </a:r>
            <a:br>
              <a:rPr lang="en-US" sz="500" dirty="0" smtClean="0">
                <a:solidFill>
                  <a:schemeClr val="tx1"/>
                </a:solidFill>
                <a:latin typeface="Helvetica" pitchFamily="34" charset="0"/>
                <a:ea typeface="+mn-ea"/>
                <a:cs typeface="Helvetica" pitchFamily="34" charset="0"/>
              </a:rPr>
            </a:br>
            <a:r>
              <a:rPr lang="en-US" sz="500" dirty="0">
                <a:latin typeface="Helvetica" pitchFamily="34" charset="0"/>
                <a:ea typeface="+mn-ea"/>
                <a:cs typeface="Helvetica" pitchFamily="34" charset="0"/>
              </a:rPr>
              <a:t/>
            </a:r>
            <a:br>
              <a:rPr lang="en-US" sz="500" dirty="0">
                <a:latin typeface="Helvetica" pitchFamily="34" charset="0"/>
                <a:ea typeface="+mn-ea"/>
                <a:cs typeface="Helvetica" pitchFamily="34" charset="0"/>
              </a:rPr>
            </a:br>
            <a:endParaRPr lang="en-GB" sz="500" b="1" dirty="0">
              <a:latin typeface="Helvetica" pitchFamily="34" charset="0"/>
              <a:ea typeface="+mn-ea"/>
              <a:cs typeface="Helvetica" pitchFamily="34" charset="0"/>
            </a:endParaRPr>
          </a:p>
        </p:txBody>
      </p:sp>
      <p:sp>
        <p:nvSpPr>
          <p:cNvPr id="2075" name="Text Box 328"/>
          <p:cNvSpPr txBox="1">
            <a:spLocks noChangeArrowheads="1"/>
          </p:cNvSpPr>
          <p:nvPr/>
        </p:nvSpPr>
        <p:spPr bwMode="auto">
          <a:xfrm>
            <a:off x="42138600" y="3733800"/>
            <a:ext cx="1054100" cy="715963"/>
          </a:xfrm>
          <a:prstGeom prst="rect">
            <a:avLst/>
          </a:prstGeom>
          <a:noFill/>
          <a:ln w="9525">
            <a:noFill/>
            <a:miter lim="800000"/>
            <a:headEnd/>
            <a:tailEnd/>
          </a:ln>
        </p:spPr>
        <p:txBody>
          <a:bodyPr lIns="99898" tIns="49949" rIns="99898" bIns="49949">
            <a:prstTxWarp prst="textNoShape">
              <a:avLst/>
            </a:prstTxWarp>
            <a:spAutoFit/>
          </a:bodyPr>
          <a:lstStyle/>
          <a:p>
            <a:pPr defTabSz="1219200">
              <a:spcBef>
                <a:spcPct val="50000"/>
              </a:spcBef>
            </a:pPr>
            <a:r>
              <a:rPr lang="en-US" sz="4000" dirty="0" err="1" smtClean="0">
                <a:solidFill>
                  <a:srgbClr val="336666"/>
                </a:solidFill>
                <a:sym typeface="Wingdings" pitchFamily="-1" charset="2"/>
              </a:rPr>
              <a:t></a:t>
            </a:r>
            <a:endParaRPr lang="en-US" sz="4000" dirty="0">
              <a:solidFill>
                <a:srgbClr val="336666"/>
              </a:solidFill>
              <a:sym typeface="Wingdings" pitchFamily="-1" charset="2"/>
            </a:endParaRPr>
          </a:p>
        </p:txBody>
      </p:sp>
      <p:sp>
        <p:nvSpPr>
          <p:cNvPr id="2073" name="Text Box 327"/>
          <p:cNvSpPr txBox="1">
            <a:spLocks noChangeArrowheads="1"/>
          </p:cNvSpPr>
          <p:nvPr/>
        </p:nvSpPr>
        <p:spPr bwMode="auto">
          <a:xfrm>
            <a:off x="35464750" y="15200431"/>
            <a:ext cx="1079500" cy="708025"/>
          </a:xfrm>
          <a:prstGeom prst="rect">
            <a:avLst/>
          </a:prstGeom>
          <a:noFill/>
          <a:ln w="9525">
            <a:noFill/>
            <a:miter lim="800000"/>
            <a:headEnd/>
            <a:tailEnd/>
          </a:ln>
        </p:spPr>
        <p:txBody>
          <a:bodyPr lIns="99898" tIns="49949" rIns="99898" bIns="49949">
            <a:prstTxWarp prst="textNoShape">
              <a:avLst/>
            </a:prstTxWarp>
            <a:spAutoFit/>
          </a:bodyPr>
          <a:lstStyle/>
          <a:p>
            <a:pPr defTabSz="1219200">
              <a:spcBef>
                <a:spcPct val="50000"/>
              </a:spcBef>
            </a:pPr>
            <a:r>
              <a:rPr lang="en-US" sz="4000" dirty="0" err="1">
                <a:solidFill>
                  <a:srgbClr val="336666"/>
                </a:solidFill>
                <a:sym typeface="Wingdings" pitchFamily="-1" charset="2"/>
              </a:rPr>
              <a:t></a:t>
            </a:r>
            <a:endParaRPr lang="en-US" sz="4000" dirty="0">
              <a:solidFill>
                <a:srgbClr val="336666"/>
              </a:solidFill>
              <a:sym typeface="Wingdings" pitchFamily="-1" charset="2"/>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752355" y="4966492"/>
            <a:ext cx="6518845" cy="341550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TextBox 3"/>
          <p:cNvSpPr txBox="1"/>
          <p:nvPr/>
        </p:nvSpPr>
        <p:spPr>
          <a:xfrm>
            <a:off x="22186232" y="17743944"/>
            <a:ext cx="13754100" cy="2677656"/>
          </a:xfrm>
          <a:prstGeom prst="rect">
            <a:avLst/>
          </a:prstGeom>
          <a:noFill/>
        </p:spPr>
        <p:txBody>
          <a:bodyPr wrap="square" rtlCol="0">
            <a:spAutoFit/>
          </a:bodyPr>
          <a:lstStyle/>
          <a:p>
            <a:pPr algn="l"/>
            <a:r>
              <a:rPr lang="en-GB" sz="2800" b="1" dirty="0" smtClean="0">
                <a:solidFill>
                  <a:srgbClr val="002060"/>
                </a:solidFill>
                <a:latin typeface="Helvetica" pitchFamily="-1" charset="0"/>
              </a:rPr>
              <a:t>Acute Services: </a:t>
            </a:r>
          </a:p>
          <a:p>
            <a:pPr marL="457200" indent="-457200" algn="l">
              <a:buFont typeface="Arial" panose="020B0604020202020204" pitchFamily="34" charset="0"/>
              <a:buChar char="•"/>
            </a:pPr>
            <a:r>
              <a:rPr lang="en-GB" sz="2800" dirty="0" smtClean="0">
                <a:solidFill>
                  <a:schemeClr val="tx1"/>
                </a:solidFill>
                <a:latin typeface="Helvetica" pitchFamily="-1" charset="0"/>
              </a:rPr>
              <a:t>Emergency </a:t>
            </a:r>
            <a:r>
              <a:rPr lang="en-GB" sz="2800" dirty="0">
                <a:solidFill>
                  <a:schemeClr val="tx1"/>
                </a:solidFill>
                <a:latin typeface="Helvetica" pitchFamily="-1" charset="0"/>
              </a:rPr>
              <a:t>psychiatry visits </a:t>
            </a:r>
          </a:p>
          <a:p>
            <a:pPr marL="457200" indent="-457200" algn="l">
              <a:buFont typeface="Arial" panose="020B0604020202020204" pitchFamily="34" charset="0"/>
              <a:buChar char="•"/>
            </a:pPr>
            <a:r>
              <a:rPr lang="en-GB" sz="2800" dirty="0" smtClean="0">
                <a:solidFill>
                  <a:schemeClr val="tx1"/>
                </a:solidFill>
                <a:latin typeface="Helvetica" pitchFamily="-1" charset="0"/>
              </a:rPr>
              <a:t>Additional </a:t>
            </a:r>
            <a:r>
              <a:rPr lang="en-GB" sz="2800" dirty="0">
                <a:solidFill>
                  <a:schemeClr val="tx1"/>
                </a:solidFill>
                <a:latin typeface="Helvetica" pitchFamily="-1" charset="0"/>
              </a:rPr>
              <a:t>psychiatric inpatient hospitalizations</a:t>
            </a:r>
          </a:p>
          <a:p>
            <a:pPr marL="457200" indent="-457200" algn="l">
              <a:buFont typeface="Arial" panose="020B0604020202020204" pitchFamily="34" charset="0"/>
              <a:buChar char="•"/>
            </a:pPr>
            <a:r>
              <a:rPr lang="en-GB" sz="2800" dirty="0" smtClean="0">
                <a:solidFill>
                  <a:schemeClr val="tx1"/>
                </a:solidFill>
                <a:latin typeface="Helvetica" pitchFamily="-1" charset="0"/>
              </a:rPr>
              <a:t>Admissions </a:t>
            </a:r>
            <a:r>
              <a:rPr lang="en-GB" sz="2800" dirty="0">
                <a:solidFill>
                  <a:schemeClr val="tx1"/>
                </a:solidFill>
                <a:latin typeface="Helvetica" pitchFamily="-1" charset="0"/>
              </a:rPr>
              <a:t>to Acute Diversion </a:t>
            </a:r>
            <a:r>
              <a:rPr lang="en-GB" sz="2800" dirty="0" smtClean="0">
                <a:solidFill>
                  <a:schemeClr val="tx1"/>
                </a:solidFill>
                <a:latin typeface="Helvetica" pitchFamily="-1" charset="0"/>
              </a:rPr>
              <a:t>Units (step-down </a:t>
            </a:r>
            <a:r>
              <a:rPr lang="en-GB" sz="2800" dirty="0">
                <a:solidFill>
                  <a:schemeClr val="tx1"/>
                </a:solidFill>
                <a:latin typeface="Helvetica" pitchFamily="-1" charset="0"/>
              </a:rPr>
              <a:t>psychiatric </a:t>
            </a:r>
            <a:r>
              <a:rPr lang="en-GB" sz="2800" dirty="0" smtClean="0">
                <a:solidFill>
                  <a:schemeClr val="tx1"/>
                </a:solidFill>
                <a:latin typeface="Helvetica" pitchFamily="-1" charset="0"/>
              </a:rPr>
              <a:t>units)</a:t>
            </a:r>
            <a:endParaRPr lang="en-GB" sz="2800" dirty="0">
              <a:solidFill>
                <a:schemeClr val="tx1"/>
              </a:solidFill>
              <a:latin typeface="Helvetica" pitchFamily="-1" charset="0"/>
            </a:endParaRPr>
          </a:p>
          <a:p>
            <a:pPr marL="457200" indent="-457200" algn="l">
              <a:buFont typeface="Arial" panose="020B0604020202020204" pitchFamily="34" charset="0"/>
              <a:buChar char="•"/>
            </a:pPr>
            <a:r>
              <a:rPr lang="en-GB" sz="2800" dirty="0" smtClean="0">
                <a:solidFill>
                  <a:schemeClr val="tx1"/>
                </a:solidFill>
                <a:latin typeface="Helvetica" pitchFamily="-1" charset="0"/>
              </a:rPr>
              <a:t>Psychiatric </a:t>
            </a:r>
            <a:r>
              <a:rPr lang="en-GB" sz="2800" dirty="0">
                <a:solidFill>
                  <a:schemeClr val="tx1"/>
                </a:solidFill>
                <a:latin typeface="Helvetica" pitchFamily="-1" charset="0"/>
              </a:rPr>
              <a:t>urgent care visits</a:t>
            </a:r>
          </a:p>
          <a:p>
            <a:pPr algn="l"/>
            <a:r>
              <a:rPr lang="en-GB" sz="2800" b="1" dirty="0" smtClean="0">
                <a:solidFill>
                  <a:srgbClr val="002060"/>
                </a:solidFill>
                <a:latin typeface="Helvetica" pitchFamily="-1" charset="0"/>
              </a:rPr>
              <a:t> </a:t>
            </a:r>
          </a:p>
        </p:txBody>
      </p:sp>
      <p:sp>
        <p:nvSpPr>
          <p:cNvPr id="5" name="TextBox 4"/>
          <p:cNvSpPr txBox="1"/>
          <p:nvPr/>
        </p:nvSpPr>
        <p:spPr>
          <a:xfrm>
            <a:off x="22266442" y="16192070"/>
            <a:ext cx="13563600" cy="1261884"/>
          </a:xfrm>
          <a:prstGeom prst="rect">
            <a:avLst/>
          </a:prstGeom>
          <a:noFill/>
        </p:spPr>
        <p:txBody>
          <a:bodyPr wrap="square" rtlCol="0">
            <a:spAutoFit/>
          </a:bodyPr>
          <a:lstStyle/>
          <a:p>
            <a:pPr algn="l"/>
            <a:r>
              <a:rPr lang="en-US" sz="2800" b="1" dirty="0">
                <a:latin typeface="Helvetica"/>
              </a:rPr>
              <a:t>Pre and Post Admission Acute Services </a:t>
            </a:r>
            <a:r>
              <a:rPr lang="en-US" sz="2800" b="1" dirty="0" smtClean="0">
                <a:latin typeface="Helvetica"/>
              </a:rPr>
              <a:t>Utilization: </a:t>
            </a:r>
          </a:p>
          <a:p>
            <a:pPr algn="l"/>
            <a:r>
              <a:rPr lang="en-GB" sz="2400" dirty="0" smtClean="0">
                <a:solidFill>
                  <a:srgbClr val="000000"/>
                </a:solidFill>
                <a:latin typeface="Helvetica" pitchFamily="-1" charset="0"/>
              </a:rPr>
              <a:t>Citywide </a:t>
            </a:r>
            <a:r>
              <a:rPr lang="en-GB" sz="2400" dirty="0">
                <a:solidFill>
                  <a:srgbClr val="000000"/>
                </a:solidFill>
                <a:latin typeface="Helvetica" pitchFamily="-1" charset="0"/>
              </a:rPr>
              <a:t>Linkage patients and Gold Card patients showed no significant differences between acute services </a:t>
            </a:r>
            <a:r>
              <a:rPr lang="en-GB" sz="2400" dirty="0" smtClean="0">
                <a:solidFill>
                  <a:srgbClr val="000000"/>
                </a:solidFill>
                <a:latin typeface="Helvetica" pitchFamily="-1" charset="0"/>
              </a:rPr>
              <a:t>utilization either </a:t>
            </a:r>
            <a:r>
              <a:rPr lang="en-GB" sz="2400" dirty="0">
                <a:solidFill>
                  <a:srgbClr val="000000"/>
                </a:solidFill>
                <a:latin typeface="Helvetica" pitchFamily="-1" charset="0"/>
              </a:rPr>
              <a:t>pre </a:t>
            </a:r>
            <a:r>
              <a:rPr lang="en-GB" sz="2400" dirty="0" smtClean="0">
                <a:solidFill>
                  <a:srgbClr val="000000"/>
                </a:solidFill>
                <a:latin typeface="Helvetica" pitchFamily="-1" charset="0"/>
              </a:rPr>
              <a:t>or post </a:t>
            </a:r>
            <a:r>
              <a:rPr lang="en-GB" sz="2400" dirty="0">
                <a:solidFill>
                  <a:srgbClr val="000000"/>
                </a:solidFill>
                <a:latin typeface="Helvetica" pitchFamily="-1" charset="0"/>
              </a:rPr>
              <a:t>admission. </a:t>
            </a:r>
          </a:p>
        </p:txBody>
      </p:sp>
      <p:pic>
        <p:nvPicPr>
          <p:cNvPr id="47" name="Picture 45"/>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667543" y="1081088"/>
            <a:ext cx="2126344" cy="210201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8" name="Rectangle 58"/>
          <p:cNvSpPr>
            <a:spLocks noChangeArrowheads="1"/>
          </p:cNvSpPr>
          <p:nvPr/>
        </p:nvSpPr>
        <p:spPr bwMode="auto">
          <a:xfrm>
            <a:off x="37152757" y="13921531"/>
            <a:ext cx="6281244" cy="7632789"/>
          </a:xfrm>
          <a:prstGeom prst="rect">
            <a:avLst/>
          </a:prstGeom>
          <a:solidFill>
            <a:schemeClr val="bg1"/>
          </a:solidFill>
          <a:ln>
            <a:noFill/>
          </a:ln>
          <a:extLst/>
        </p:spPr>
        <p:txBody>
          <a:bodyPr lIns="252762" tIns="252762" rIns="252762" bIns="252762" numCol="3" spcCol="365760"/>
          <a:lstStyle/>
          <a:p>
            <a:pPr algn="l" defTabSz="641350">
              <a:spcBef>
                <a:spcPct val="50000"/>
              </a:spcBef>
              <a:defRPr/>
            </a:pPr>
            <a:endParaRPr lang="en-GB" sz="2000" b="1" dirty="0" smtClean="0">
              <a:solidFill>
                <a:schemeClr val="tx1"/>
              </a:solidFill>
              <a:latin typeface="Helvetica" pitchFamily="34" charset="0"/>
              <a:ea typeface="+mn-ea"/>
              <a:cs typeface="+mn-cs"/>
            </a:endParaRPr>
          </a:p>
        </p:txBody>
      </p:sp>
      <p:sp>
        <p:nvSpPr>
          <p:cNvPr id="49" name="TextBox 48"/>
          <p:cNvSpPr txBox="1"/>
          <p:nvPr/>
        </p:nvSpPr>
        <p:spPr>
          <a:xfrm>
            <a:off x="37261800" y="14935200"/>
            <a:ext cx="6278964" cy="6617196"/>
          </a:xfrm>
          <a:prstGeom prst="rect">
            <a:avLst/>
          </a:prstGeom>
          <a:noFill/>
        </p:spPr>
        <p:txBody>
          <a:bodyPr wrap="square" rtlCol="0">
            <a:spAutoFit/>
          </a:bodyPr>
          <a:lstStyle/>
          <a:p>
            <a:pPr algn="l" defTabSz="641350">
              <a:spcBef>
                <a:spcPct val="50000"/>
              </a:spcBef>
              <a:defRPr/>
            </a:pPr>
            <a:r>
              <a:rPr lang="en-US" sz="1600" dirty="0" smtClean="0">
                <a:solidFill>
                  <a:schemeClr val="tx1"/>
                </a:solidFill>
                <a:latin typeface="Helvetica" pitchFamily="34" charset="0"/>
                <a:cs typeface="Helvetica" pitchFamily="34" charset="0"/>
              </a:rPr>
              <a:t>1. Boyer</a:t>
            </a:r>
            <a:r>
              <a:rPr lang="en-US" sz="1600" dirty="0">
                <a:solidFill>
                  <a:schemeClr val="tx1"/>
                </a:solidFill>
                <a:latin typeface="Helvetica" pitchFamily="34" charset="0"/>
                <a:cs typeface="Helvetica" pitchFamily="34" charset="0"/>
              </a:rPr>
              <a:t>, CA, </a:t>
            </a:r>
            <a:r>
              <a:rPr lang="en-US" sz="1600" dirty="0" err="1">
                <a:solidFill>
                  <a:schemeClr val="tx1"/>
                </a:solidFill>
                <a:latin typeface="Helvetica" pitchFamily="34" charset="0"/>
                <a:cs typeface="Helvetica" pitchFamily="34" charset="0"/>
              </a:rPr>
              <a:t>McAlpine</a:t>
            </a:r>
            <a:r>
              <a:rPr lang="en-US" sz="1600" dirty="0">
                <a:solidFill>
                  <a:schemeClr val="tx1"/>
                </a:solidFill>
                <a:latin typeface="Helvetica" pitchFamily="34" charset="0"/>
                <a:cs typeface="Helvetica" pitchFamily="34" charset="0"/>
              </a:rPr>
              <a:t> DD, </a:t>
            </a:r>
            <a:r>
              <a:rPr lang="en-US" sz="1600" dirty="0" err="1">
                <a:solidFill>
                  <a:schemeClr val="tx1"/>
                </a:solidFill>
                <a:latin typeface="Helvetica" pitchFamily="34" charset="0"/>
                <a:cs typeface="Helvetica" pitchFamily="34" charset="0"/>
              </a:rPr>
              <a:t>Pottick</a:t>
            </a:r>
            <a:r>
              <a:rPr lang="en-US" sz="1600" dirty="0">
                <a:solidFill>
                  <a:schemeClr val="tx1"/>
                </a:solidFill>
                <a:latin typeface="Helvetica" pitchFamily="34" charset="0"/>
                <a:cs typeface="Helvetica" pitchFamily="34" charset="0"/>
              </a:rPr>
              <a:t> KJ, et al: Identifying risk factors and key strategies in linkage to outpatient psychiatric care. American Journal of Psychiatry 157:1592-1598, 2000</a:t>
            </a:r>
          </a:p>
          <a:p>
            <a:pPr algn="l" defTabSz="641350">
              <a:spcBef>
                <a:spcPct val="50000"/>
              </a:spcBef>
              <a:defRPr/>
            </a:pPr>
            <a:r>
              <a:rPr lang="en-US" sz="1600" dirty="0" smtClean="0">
                <a:solidFill>
                  <a:schemeClr val="tx1"/>
                </a:solidFill>
                <a:latin typeface="Helvetica" pitchFamily="34" charset="0"/>
                <a:cs typeface="Helvetica" pitchFamily="34" charset="0"/>
              </a:rPr>
              <a:t>2. </a:t>
            </a:r>
            <a:r>
              <a:rPr lang="en-US" sz="1600" dirty="0" err="1" smtClean="0">
                <a:solidFill>
                  <a:schemeClr val="tx1"/>
                </a:solidFill>
                <a:latin typeface="Helvetica" pitchFamily="34" charset="0"/>
                <a:cs typeface="Helvetica" pitchFamily="34" charset="0"/>
              </a:rPr>
              <a:t>Cuffel</a:t>
            </a:r>
            <a:r>
              <a:rPr lang="en-US" sz="1600" dirty="0">
                <a:solidFill>
                  <a:schemeClr val="tx1"/>
                </a:solidFill>
                <a:latin typeface="Helvetica" pitchFamily="34" charset="0"/>
                <a:cs typeface="Helvetica" pitchFamily="34" charset="0"/>
              </a:rPr>
              <a:t>, BJ, Held M, Goldman W: Predictive models and the effectiveness of strategies for improving outpatient follow-up under managed care. Psychiatric Services 53:1438-1443, 2002</a:t>
            </a:r>
          </a:p>
          <a:p>
            <a:pPr algn="l" defTabSz="641350">
              <a:spcBef>
                <a:spcPct val="50000"/>
              </a:spcBef>
              <a:defRPr/>
            </a:pPr>
            <a:r>
              <a:rPr lang="en-US" sz="1600" dirty="0" smtClean="0">
                <a:solidFill>
                  <a:schemeClr val="tx1"/>
                </a:solidFill>
                <a:latin typeface="Helvetica" pitchFamily="34" charset="0"/>
                <a:cs typeface="Helvetica" pitchFamily="34" charset="0"/>
              </a:rPr>
              <a:t>3. Compton</a:t>
            </a:r>
            <a:r>
              <a:rPr lang="en-US" sz="1600" dirty="0">
                <a:solidFill>
                  <a:schemeClr val="tx1"/>
                </a:solidFill>
                <a:latin typeface="Helvetica" pitchFamily="34" charset="0"/>
                <a:cs typeface="Helvetica" pitchFamily="34" charset="0"/>
              </a:rPr>
              <a:t>, MT, </a:t>
            </a:r>
            <a:r>
              <a:rPr lang="en-US" sz="1600" dirty="0" err="1">
                <a:solidFill>
                  <a:schemeClr val="tx1"/>
                </a:solidFill>
                <a:latin typeface="Helvetica" pitchFamily="34" charset="0"/>
                <a:cs typeface="Helvetica" pitchFamily="34" charset="0"/>
              </a:rPr>
              <a:t>Rudisch</a:t>
            </a:r>
            <a:r>
              <a:rPr lang="en-US" sz="1600" dirty="0">
                <a:solidFill>
                  <a:schemeClr val="tx1"/>
                </a:solidFill>
                <a:latin typeface="Helvetica" pitchFamily="34" charset="0"/>
                <a:cs typeface="Helvetica" pitchFamily="34" charset="0"/>
              </a:rPr>
              <a:t>, BE, Craw, J, et al: Predictors of missed first appointments at community mental health centers after psychiatric hospitalization. Psychiatric Services 57:531-537, 2006</a:t>
            </a:r>
          </a:p>
          <a:p>
            <a:pPr algn="l" defTabSz="641350">
              <a:spcBef>
                <a:spcPct val="50000"/>
              </a:spcBef>
              <a:defRPr/>
            </a:pPr>
            <a:r>
              <a:rPr lang="en-US" sz="1600" dirty="0" smtClean="0">
                <a:solidFill>
                  <a:schemeClr val="tx1"/>
                </a:solidFill>
                <a:latin typeface="Helvetica" pitchFamily="34" charset="0"/>
                <a:cs typeface="Helvetica" pitchFamily="34" charset="0"/>
              </a:rPr>
              <a:t>4. Boyer</a:t>
            </a:r>
            <a:r>
              <a:rPr lang="en-US" sz="1600" dirty="0">
                <a:solidFill>
                  <a:schemeClr val="tx1"/>
                </a:solidFill>
                <a:latin typeface="Helvetica" pitchFamily="34" charset="0"/>
                <a:cs typeface="Helvetica" pitchFamily="34" charset="0"/>
              </a:rPr>
              <a:t>, CA: Meaningful linkage practices: challenges and opportunities. New Dimensions for Mental Health Services 73:87-101, 1997 </a:t>
            </a:r>
          </a:p>
          <a:p>
            <a:pPr algn="l" defTabSz="641350">
              <a:spcBef>
                <a:spcPct val="50000"/>
              </a:spcBef>
              <a:defRPr/>
            </a:pPr>
            <a:r>
              <a:rPr lang="en-US" sz="1600" dirty="0" smtClean="0">
                <a:solidFill>
                  <a:schemeClr val="tx1"/>
                </a:solidFill>
                <a:latin typeface="Helvetica" pitchFamily="34" charset="0"/>
                <a:cs typeface="Helvetica" pitchFamily="34" charset="0"/>
              </a:rPr>
              <a:t>5. Nelson</a:t>
            </a:r>
            <a:r>
              <a:rPr lang="en-US" sz="1600" dirty="0">
                <a:solidFill>
                  <a:schemeClr val="tx1"/>
                </a:solidFill>
                <a:latin typeface="Helvetica" pitchFamily="34" charset="0"/>
                <a:cs typeface="Helvetica" pitchFamily="34" charset="0"/>
              </a:rPr>
              <a:t>, EA, </a:t>
            </a:r>
            <a:r>
              <a:rPr lang="en-US" sz="1600" dirty="0" err="1">
                <a:solidFill>
                  <a:schemeClr val="tx1"/>
                </a:solidFill>
                <a:latin typeface="Helvetica" pitchFamily="34" charset="0"/>
                <a:cs typeface="Helvetica" pitchFamily="34" charset="0"/>
              </a:rPr>
              <a:t>Maruish</a:t>
            </a:r>
            <a:r>
              <a:rPr lang="en-US" sz="1600" dirty="0">
                <a:solidFill>
                  <a:schemeClr val="tx1"/>
                </a:solidFill>
                <a:latin typeface="Helvetica" pitchFamily="34" charset="0"/>
                <a:cs typeface="Helvetica" pitchFamily="34" charset="0"/>
              </a:rPr>
              <a:t>, ME, </a:t>
            </a:r>
            <a:r>
              <a:rPr lang="en-US" sz="1600" dirty="0" err="1">
                <a:solidFill>
                  <a:schemeClr val="tx1"/>
                </a:solidFill>
                <a:latin typeface="Helvetica" pitchFamily="34" charset="0"/>
                <a:cs typeface="Helvetica" pitchFamily="34" charset="0"/>
              </a:rPr>
              <a:t>Axler</a:t>
            </a:r>
            <a:r>
              <a:rPr lang="en-US" sz="1600" dirty="0">
                <a:solidFill>
                  <a:schemeClr val="tx1"/>
                </a:solidFill>
                <a:latin typeface="Helvetica" pitchFamily="34" charset="0"/>
                <a:cs typeface="Helvetica" pitchFamily="34" charset="0"/>
              </a:rPr>
              <a:t>, JL: Effects of discharge planning and compliance with outpatient appointments on readmission rates. Psychiatric Services 51:885-889, 2000.</a:t>
            </a:r>
          </a:p>
          <a:p>
            <a:pPr algn="l" defTabSz="641350">
              <a:spcBef>
                <a:spcPct val="50000"/>
              </a:spcBef>
              <a:defRPr/>
            </a:pPr>
            <a:r>
              <a:rPr lang="en-US" sz="1600" dirty="0" smtClean="0">
                <a:solidFill>
                  <a:schemeClr val="tx1"/>
                </a:solidFill>
                <a:latin typeface="Helvetica" pitchFamily="34" charset="0"/>
                <a:cs typeface="Helvetica" pitchFamily="34" charset="0"/>
              </a:rPr>
              <a:t>6. Stein</a:t>
            </a:r>
            <a:r>
              <a:rPr lang="en-US" sz="1600" dirty="0">
                <a:solidFill>
                  <a:schemeClr val="tx1"/>
                </a:solidFill>
                <a:latin typeface="Helvetica" pitchFamily="34" charset="0"/>
                <a:cs typeface="Helvetica" pitchFamily="34" charset="0"/>
              </a:rPr>
              <a:t>, BD, </a:t>
            </a:r>
            <a:r>
              <a:rPr lang="en-US" sz="1600" dirty="0" err="1">
                <a:solidFill>
                  <a:schemeClr val="tx1"/>
                </a:solidFill>
                <a:latin typeface="Helvetica" pitchFamily="34" charset="0"/>
                <a:cs typeface="Helvetica" pitchFamily="34" charset="0"/>
              </a:rPr>
              <a:t>Kogan</a:t>
            </a:r>
            <a:r>
              <a:rPr lang="en-US" sz="1600" dirty="0">
                <a:solidFill>
                  <a:schemeClr val="tx1"/>
                </a:solidFill>
                <a:latin typeface="Helvetica" pitchFamily="34" charset="0"/>
                <a:cs typeface="Helvetica" pitchFamily="34" charset="0"/>
              </a:rPr>
              <a:t>, JN, </a:t>
            </a:r>
            <a:r>
              <a:rPr lang="en-US" sz="1600" dirty="0" err="1">
                <a:solidFill>
                  <a:schemeClr val="tx1"/>
                </a:solidFill>
                <a:latin typeface="Helvetica" pitchFamily="34" charset="0"/>
                <a:cs typeface="Helvetica" pitchFamily="34" charset="0"/>
              </a:rPr>
              <a:t>Sorbero</a:t>
            </a:r>
            <a:r>
              <a:rPr lang="en-US" sz="1600" dirty="0">
                <a:solidFill>
                  <a:schemeClr val="tx1"/>
                </a:solidFill>
                <a:latin typeface="Helvetica" pitchFamily="34" charset="0"/>
                <a:cs typeface="Helvetica" pitchFamily="34" charset="0"/>
              </a:rPr>
              <a:t> MJ, et al: Predictors of timely follow-up care among Medicaid-enrolled adults after psychiatric hospitalization. Psychiatric Services 58:1563-1569, 2007</a:t>
            </a:r>
          </a:p>
          <a:p>
            <a:pPr algn="l" defTabSz="641350">
              <a:spcBef>
                <a:spcPct val="50000"/>
              </a:spcBef>
              <a:defRPr/>
            </a:pPr>
            <a:r>
              <a:rPr lang="en-US" sz="1600" dirty="0" smtClean="0">
                <a:solidFill>
                  <a:schemeClr val="tx1"/>
                </a:solidFill>
                <a:latin typeface="Helvetica" pitchFamily="34" charset="0"/>
                <a:cs typeface="Helvetica" pitchFamily="34" charset="0"/>
              </a:rPr>
              <a:t>7. Dixon</a:t>
            </a:r>
            <a:r>
              <a:rPr lang="en-US" sz="1600" dirty="0">
                <a:solidFill>
                  <a:schemeClr val="tx1"/>
                </a:solidFill>
                <a:latin typeface="Helvetica" pitchFamily="34" charset="0"/>
                <a:cs typeface="Helvetica" pitchFamily="34" charset="0"/>
              </a:rPr>
              <a:t>, L, Goldberg, R, </a:t>
            </a:r>
            <a:r>
              <a:rPr lang="en-US" sz="1600" dirty="0" err="1">
                <a:solidFill>
                  <a:schemeClr val="tx1"/>
                </a:solidFill>
                <a:latin typeface="Helvetica" pitchFamily="34" charset="0"/>
                <a:cs typeface="Helvetica" pitchFamily="34" charset="0"/>
              </a:rPr>
              <a:t>Iannone</a:t>
            </a:r>
            <a:r>
              <a:rPr lang="en-US" sz="1600" dirty="0">
                <a:solidFill>
                  <a:schemeClr val="tx1"/>
                </a:solidFill>
                <a:latin typeface="Helvetica" pitchFamily="34" charset="0"/>
                <a:cs typeface="Helvetica" pitchFamily="34" charset="0"/>
              </a:rPr>
              <a:t>, V, et al: Use of a critical time intervention to promote continuity of care after psychiatric inpatient hospitalization 60:451-458, </a:t>
            </a:r>
            <a:r>
              <a:rPr lang="en-US" sz="1600" dirty="0" smtClean="0">
                <a:solidFill>
                  <a:schemeClr val="tx1"/>
                </a:solidFill>
                <a:latin typeface="Helvetica" pitchFamily="34" charset="0"/>
                <a:cs typeface="Helvetica" pitchFamily="34" charset="0"/>
              </a:rPr>
              <a:t>2009</a:t>
            </a:r>
          </a:p>
          <a:p>
            <a:pPr algn="l" defTabSz="641350">
              <a:spcBef>
                <a:spcPct val="50000"/>
              </a:spcBef>
              <a:defRPr/>
            </a:pPr>
            <a:r>
              <a:rPr lang="en-US" sz="1600" dirty="0">
                <a:solidFill>
                  <a:schemeClr val="tx1"/>
                </a:solidFill>
                <a:latin typeface="Helvetica" pitchFamily="34" charset="0"/>
                <a:cs typeface="Helvetica" pitchFamily="34" charset="0"/>
              </a:rPr>
              <a:t>8. Photograph of San Francisco General Hospital by Richard Castro</a:t>
            </a:r>
          </a:p>
        </p:txBody>
      </p:sp>
      <p:sp>
        <p:nvSpPr>
          <p:cNvPr id="51" name="Oval 50"/>
          <p:cNvSpPr/>
          <p:nvPr/>
        </p:nvSpPr>
        <p:spPr bwMode="auto">
          <a:xfrm>
            <a:off x="42816713" y="14007794"/>
            <a:ext cx="464887" cy="470206"/>
          </a:xfrm>
          <a:prstGeom prst="ellipse">
            <a:avLst/>
          </a:prstGeom>
          <a:solidFill>
            <a:srgbClr val="336666"/>
          </a:solidFill>
          <a:ln w="9525" cap="flat" cmpd="sng" algn="ctr">
            <a:noFill/>
            <a:prstDash val="solid"/>
            <a:round/>
            <a:headEnd type="none" w="med" len="med"/>
            <a:tailEnd type="none" w="med" len="med"/>
          </a:ln>
          <a:effectLst/>
        </p:spPr>
        <p:txBody>
          <a:bodyPr vert="horz" wrap="none" lIns="99898" tIns="49949" rIns="99898" bIns="49949" numCol="1" rtlCol="0" anchor="ctr" anchorCtr="0" compatLnSpc="1">
            <a:prstTxWarp prst="textNoShape">
              <a:avLst/>
            </a:prstTxWarp>
          </a:bodyPr>
          <a:lstStyle/>
          <a:p>
            <a:pPr marL="0" marR="0" indent="0" algn="ctr" defTabSz="998538"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smtClean="0">
              <a:ln>
                <a:noFill/>
              </a:ln>
              <a:solidFill>
                <a:srgbClr val="002F5D"/>
              </a:solidFill>
              <a:effectLst/>
              <a:latin typeface="Times New Roman" pitchFamily="18" charset="0"/>
            </a:endParaRPr>
          </a:p>
        </p:txBody>
      </p:sp>
      <p:sp>
        <p:nvSpPr>
          <p:cNvPr id="50" name="Text Box 46"/>
          <p:cNvSpPr txBox="1">
            <a:spLocks noChangeArrowheads="1"/>
          </p:cNvSpPr>
          <p:nvPr/>
        </p:nvSpPr>
        <p:spPr bwMode="auto">
          <a:xfrm>
            <a:off x="42367201" y="14007795"/>
            <a:ext cx="990599" cy="470205"/>
          </a:xfrm>
          <a:prstGeom prst="rect">
            <a:avLst/>
          </a:prstGeom>
          <a:noFill/>
          <a:ln w="9525">
            <a:noFill/>
            <a:miter lim="800000"/>
            <a:headEnd/>
            <a:tailEnd/>
          </a:ln>
        </p:spPr>
        <p:txBody>
          <a:bodyPr wrap="square" lIns="99898" tIns="49949" rIns="99898" bIns="49949">
            <a:prstTxWarp prst="textNoShape">
              <a:avLst/>
            </a:prstTxWarp>
            <a:spAutoFit/>
          </a:bodyPr>
          <a:lstStyle/>
          <a:p>
            <a:pPr defTabSz="1219200">
              <a:spcBef>
                <a:spcPct val="50000"/>
              </a:spcBef>
            </a:pPr>
            <a:r>
              <a:rPr lang="en-US" sz="2400" b="1" dirty="0" smtClean="0">
                <a:solidFill>
                  <a:schemeClr val="bg1"/>
                </a:solidFill>
                <a:sym typeface="Wingdings" pitchFamily="-1" charset="2"/>
              </a:rPr>
              <a:t>     10</a:t>
            </a:r>
            <a:endParaRPr lang="en-US" sz="2400" b="1" dirty="0">
              <a:solidFill>
                <a:schemeClr val="bg1"/>
              </a:solidFill>
              <a:sym typeface="Wingdings" pitchFamily="-1" charset="2"/>
            </a:endParaRPr>
          </a:p>
        </p:txBody>
      </p:sp>
      <p:pic>
        <p:nvPicPr>
          <p:cNvPr id="1028" name="Picture 4"/>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020800" y="4289425"/>
            <a:ext cx="7464184" cy="1156255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554200" y="16194881"/>
            <a:ext cx="7047190" cy="399811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266442" y="4827670"/>
            <a:ext cx="6418711" cy="355432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930430" y="8412496"/>
            <a:ext cx="3733800" cy="2095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537400" y="8458200"/>
            <a:ext cx="3733800" cy="2095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 name="TextBox 5"/>
          <p:cNvSpPr txBox="1"/>
          <p:nvPr/>
        </p:nvSpPr>
        <p:spPr>
          <a:xfrm>
            <a:off x="37414200" y="14256603"/>
            <a:ext cx="4379687" cy="584775"/>
          </a:xfrm>
          <a:prstGeom prst="rect">
            <a:avLst/>
          </a:prstGeom>
          <a:noFill/>
        </p:spPr>
        <p:txBody>
          <a:bodyPr wrap="square" rtlCol="0">
            <a:spAutoFit/>
          </a:bodyPr>
          <a:lstStyle/>
          <a:p>
            <a:pPr algn="l" defTabSz="641350">
              <a:spcBef>
                <a:spcPct val="50000"/>
              </a:spcBef>
              <a:defRPr/>
            </a:pPr>
            <a:r>
              <a:rPr lang="en-GB" b="1" dirty="0" smtClean="0">
                <a:latin typeface="Helvetica" pitchFamily="34" charset="0"/>
              </a:rPr>
              <a:t>References </a:t>
            </a:r>
            <a:endParaRPr lang="en-GB" b="1" dirty="0">
              <a:latin typeface="Helvetica" pitchFamily="34" charset="0"/>
            </a:endParaRPr>
          </a:p>
        </p:txBody>
      </p:sp>
      <p:sp>
        <p:nvSpPr>
          <p:cNvPr id="59" name="Rectangle 58"/>
          <p:cNvSpPr>
            <a:spLocks noChangeArrowheads="1"/>
          </p:cNvSpPr>
          <p:nvPr/>
        </p:nvSpPr>
        <p:spPr bwMode="auto">
          <a:xfrm>
            <a:off x="21945600" y="20497800"/>
            <a:ext cx="14706599" cy="1018381"/>
          </a:xfrm>
          <a:prstGeom prst="rect">
            <a:avLst/>
          </a:prstGeom>
          <a:solidFill>
            <a:schemeClr val="bg1">
              <a:lumMod val="85000"/>
            </a:schemeClr>
          </a:solidFill>
          <a:ln>
            <a:noFill/>
          </a:ln>
          <a:extLst/>
        </p:spPr>
        <p:txBody>
          <a:bodyPr lIns="252762" tIns="252762" rIns="252762" bIns="252762" numCol="3" spcCol="365760"/>
          <a:lstStyle/>
          <a:p>
            <a:pPr defTabSz="641350">
              <a:spcBef>
                <a:spcPct val="50000"/>
              </a:spcBef>
              <a:defRPr/>
            </a:pPr>
            <a:endParaRPr lang="en-GB" b="1" dirty="0" smtClean="0">
              <a:latin typeface="Helvetica" pitchFamily="34" charset="0"/>
              <a:ea typeface="+mn-ea"/>
              <a:cs typeface="+mn-cs"/>
            </a:endParaRPr>
          </a:p>
          <a:p>
            <a:pPr defTabSz="641350">
              <a:spcBef>
                <a:spcPct val="50000"/>
              </a:spcBef>
              <a:defRPr/>
            </a:pPr>
            <a:r>
              <a:rPr lang="en-US" sz="500" dirty="0" smtClean="0">
                <a:solidFill>
                  <a:schemeClr val="tx1"/>
                </a:solidFill>
                <a:latin typeface="Helvetica" pitchFamily="34" charset="0"/>
                <a:ea typeface="+mn-ea"/>
                <a:cs typeface="Helvetica" pitchFamily="34" charset="0"/>
              </a:rPr>
              <a:t/>
            </a:r>
            <a:br>
              <a:rPr lang="en-US" sz="500" dirty="0" smtClean="0">
                <a:solidFill>
                  <a:schemeClr val="tx1"/>
                </a:solidFill>
                <a:latin typeface="Helvetica" pitchFamily="34" charset="0"/>
                <a:ea typeface="+mn-ea"/>
                <a:cs typeface="Helvetica" pitchFamily="34" charset="0"/>
              </a:rPr>
            </a:br>
            <a:r>
              <a:rPr lang="en-US" sz="500" dirty="0">
                <a:latin typeface="Helvetica" pitchFamily="34" charset="0"/>
                <a:ea typeface="+mn-ea"/>
                <a:cs typeface="Helvetica" pitchFamily="34" charset="0"/>
              </a:rPr>
              <a:t/>
            </a:r>
            <a:br>
              <a:rPr lang="en-US" sz="500" dirty="0">
                <a:latin typeface="Helvetica" pitchFamily="34" charset="0"/>
                <a:ea typeface="+mn-ea"/>
                <a:cs typeface="Helvetica" pitchFamily="34" charset="0"/>
              </a:rPr>
            </a:br>
            <a:endParaRPr lang="en-GB" sz="500" b="1" dirty="0">
              <a:latin typeface="Helvetica" pitchFamily="34" charset="0"/>
              <a:ea typeface="+mn-ea"/>
              <a:cs typeface="Helvetica" pitchFamily="34" charset="0"/>
            </a:endParaRPr>
          </a:p>
        </p:txBody>
      </p:sp>
      <p:sp>
        <p:nvSpPr>
          <p:cNvPr id="7" name="TextBox 6"/>
          <p:cNvSpPr txBox="1"/>
          <p:nvPr/>
        </p:nvSpPr>
        <p:spPr>
          <a:xfrm>
            <a:off x="22081624" y="20802600"/>
            <a:ext cx="14341976" cy="892552"/>
          </a:xfrm>
          <a:prstGeom prst="rect">
            <a:avLst/>
          </a:prstGeom>
          <a:noFill/>
        </p:spPr>
        <p:txBody>
          <a:bodyPr wrap="square" rtlCol="0">
            <a:spAutoFit/>
          </a:bodyPr>
          <a:lstStyle/>
          <a:p>
            <a:r>
              <a:rPr lang="en-US" sz="2000" b="1" dirty="0">
                <a:solidFill>
                  <a:srgbClr val="006699"/>
                </a:solidFill>
                <a:latin typeface="Helvetica" panose="020B0604020202020204" pitchFamily="34" charset="0"/>
                <a:cs typeface="Helvetica" panose="020B0604020202020204" pitchFamily="34" charset="0"/>
              </a:rPr>
              <a:t>This work was supported by the San Francisco Department of Public Health, Community Behavioral </a:t>
            </a:r>
            <a:r>
              <a:rPr lang="en-US" sz="2000" b="1">
                <a:solidFill>
                  <a:srgbClr val="006699"/>
                </a:solidFill>
                <a:latin typeface="Helvetica" panose="020B0604020202020204" pitchFamily="34" charset="0"/>
                <a:cs typeface="Helvetica" panose="020B0604020202020204" pitchFamily="34" charset="0"/>
              </a:rPr>
              <a:t>Health </a:t>
            </a:r>
            <a:r>
              <a:rPr lang="en-US" sz="2000" b="1" smtClean="0">
                <a:solidFill>
                  <a:srgbClr val="006699"/>
                </a:solidFill>
                <a:latin typeface="Helvetica" panose="020B0604020202020204" pitchFamily="34" charset="0"/>
                <a:cs typeface="Helvetica" panose="020B0604020202020204" pitchFamily="34" charset="0"/>
              </a:rPr>
              <a:t>Services.</a:t>
            </a:r>
            <a:endParaRPr lang="en-US" sz="2000" b="1" dirty="0">
              <a:solidFill>
                <a:srgbClr val="006699"/>
              </a:solidFill>
              <a:latin typeface="Helvetica" panose="020B0604020202020204" pitchFamily="34" charset="0"/>
              <a:cs typeface="Helvetica" panose="020B0604020202020204" pitchFamily="34" charset="0"/>
            </a:endParaRPr>
          </a:p>
          <a:p>
            <a:pPr algn="l"/>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9898" tIns="49949" rIns="99898" bIns="49949" numCol="1" anchor="ctr" anchorCtr="0" compatLnSpc="1">
        <a:prstTxWarp prst="textNoShape">
          <a:avLst/>
        </a:prstTxWarp>
      </a:bodyPr>
      <a:lstStyle>
        <a:defPPr marL="0" marR="0" indent="0" algn="ctr" defTabSz="998538"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rgbClr val="002F5D"/>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9898" tIns="49949" rIns="99898" bIns="49949" numCol="1" anchor="ctr" anchorCtr="0" compatLnSpc="1">
        <a:prstTxWarp prst="textNoShape">
          <a:avLst/>
        </a:prstTxWarp>
      </a:bodyPr>
      <a:lstStyle>
        <a:defPPr marL="0" marR="0" indent="0" algn="ctr" defTabSz="998538"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rgbClr val="002F5D"/>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31906</TotalTime>
  <Words>1415</Words>
  <Application>Microsoft Office PowerPoint</Application>
  <PresentationFormat>Custom</PresentationFormat>
  <Paragraphs>135</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Blank Presentation</vt:lpstr>
      <vt:lpstr>Slide 1</vt:lpstr>
    </vt:vector>
  </TitlesOfParts>
  <Company>UNSW</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Megha Miglani</cp:lastModifiedBy>
  <cp:revision>587</cp:revision>
  <cp:lastPrinted>2014-04-28T16:55:19Z</cp:lastPrinted>
  <dcterms:created xsi:type="dcterms:W3CDTF">2014-05-01T05:04:40Z</dcterms:created>
  <dcterms:modified xsi:type="dcterms:W3CDTF">2014-05-01T05:07:00Z</dcterms:modified>
</cp:coreProperties>
</file>